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7" r:id="rId2"/>
    <p:sldId id="259" r:id="rId3"/>
    <p:sldId id="713" r:id="rId4"/>
    <p:sldId id="1278" r:id="rId5"/>
    <p:sldId id="1269" r:id="rId6"/>
    <p:sldId id="1274" r:id="rId7"/>
    <p:sldId id="1271" r:id="rId8"/>
    <p:sldId id="1292" r:id="rId9"/>
    <p:sldId id="1288" r:id="rId10"/>
    <p:sldId id="1251" r:id="rId11"/>
    <p:sldId id="1276" r:id="rId12"/>
    <p:sldId id="1255" r:id="rId13"/>
    <p:sldId id="1266" r:id="rId14"/>
    <p:sldId id="1267" r:id="rId15"/>
    <p:sldId id="1272" r:id="rId16"/>
    <p:sldId id="1291" r:id="rId17"/>
    <p:sldId id="1293" r:id="rId18"/>
    <p:sldId id="1294" r:id="rId19"/>
    <p:sldId id="1295" r:id="rId20"/>
    <p:sldId id="1296" r:id="rId21"/>
    <p:sldId id="1297" r:id="rId22"/>
    <p:sldId id="1298" r:id="rId23"/>
    <p:sldId id="1299" r:id="rId24"/>
    <p:sldId id="1300" r:id="rId25"/>
    <p:sldId id="1302" r:id="rId26"/>
    <p:sldId id="1303" r:id="rId27"/>
    <p:sldId id="1304" r:id="rId28"/>
    <p:sldId id="1305" r:id="rId29"/>
    <p:sldId id="1306" r:id="rId30"/>
    <p:sldId id="1307" r:id="rId31"/>
    <p:sldId id="1308" r:id="rId32"/>
    <p:sldId id="1309" r:id="rId33"/>
    <p:sldId id="1310" r:id="rId34"/>
    <p:sldId id="1311" r:id="rId35"/>
    <p:sldId id="1312" r:id="rId36"/>
    <p:sldId id="1313" r:id="rId37"/>
    <p:sldId id="1314" r:id="rId38"/>
    <p:sldId id="1315" r:id="rId3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708"/>
  </p:normalViewPr>
  <p:slideViewPr>
    <p:cSldViewPr snapToGrid="0" snapToObjects="1">
      <p:cViewPr varScale="1">
        <p:scale>
          <a:sx n="107" d="100"/>
          <a:sy n="107" d="100"/>
        </p:scale>
        <p:origin x="200"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3D20E8-7AE9-1142-BBEF-F051CF0B990D}"/>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6508E26-E44B-2E46-9ACD-F764098FBE5C}"/>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CAC08A52-8D5F-4341-A06C-4EE33254EFD4}" type="datetimeFigureOut">
              <a:rPr lang="en-US" smtClean="0"/>
              <a:t>4/24/19</a:t>
            </a:fld>
            <a:endParaRPr lang="en-US"/>
          </a:p>
        </p:txBody>
      </p:sp>
      <p:sp>
        <p:nvSpPr>
          <p:cNvPr id="4" name="Footer Placeholder 3">
            <a:extLst>
              <a:ext uri="{FF2B5EF4-FFF2-40B4-BE49-F238E27FC236}">
                <a16:creationId xmlns:a16="http://schemas.microsoft.com/office/drawing/2014/main" id="{86122B63-C0F2-D24F-B55B-AC4C57442D7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BB967EF-A247-D042-ADE7-0F3D352FB1F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D73D431-8C3D-8D46-B769-C91B75180B23}" type="slidenum">
              <a:rPr lang="en-US" smtClean="0"/>
              <a:t>‹#›</a:t>
            </a:fld>
            <a:endParaRPr lang="en-US"/>
          </a:p>
        </p:txBody>
      </p:sp>
    </p:spTree>
    <p:extLst>
      <p:ext uri="{BB962C8B-B14F-4D97-AF65-F5344CB8AC3E}">
        <p14:creationId xmlns:p14="http://schemas.microsoft.com/office/powerpoint/2010/main" val="2417827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DD39CD0-A2A2-2C42-8C0A-7293F673FA75}" type="datetimeFigureOut">
              <a:rPr lang="en-US" smtClean="0"/>
              <a:t>4/24/19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C9D3F44-37F8-924B-932A-598F37114112}" type="slidenum">
              <a:rPr lang="en-US" smtClean="0"/>
              <a:t>‹#›</a:t>
            </a:fld>
            <a:endParaRPr lang="en-US"/>
          </a:p>
        </p:txBody>
      </p:sp>
    </p:spTree>
    <p:extLst>
      <p:ext uri="{BB962C8B-B14F-4D97-AF65-F5344CB8AC3E}">
        <p14:creationId xmlns:p14="http://schemas.microsoft.com/office/powerpoint/2010/main" val="172939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2AB5F5EF-7298-0642-B75B-8283166B62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C88ED2E-5527-DC43-8580-D893FA37C993}" type="slidenum">
              <a:rPr lang="en-US" altLang="en-US" sz="1200"/>
              <a:pPr/>
              <a:t>11</a:t>
            </a:fld>
            <a:endParaRPr lang="en-US" altLang="en-US" sz="1200"/>
          </a:p>
        </p:txBody>
      </p:sp>
      <p:sp>
        <p:nvSpPr>
          <p:cNvPr id="37890" name="Rectangle 2">
            <a:extLst>
              <a:ext uri="{FF2B5EF4-FFF2-40B4-BE49-F238E27FC236}">
                <a16:creationId xmlns:a16="http://schemas.microsoft.com/office/drawing/2014/main" id="{B96AB96A-A659-2A42-87ED-1B4B96B31A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A9D43D5E-BCAF-4B46-8221-F9D1576F7F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18-18 Alternative splicing of the </a:t>
            </a:r>
            <a:r>
              <a:rPr lang="en-US" altLang="en-US" i="1"/>
              <a:t>CT/CGRP </a:t>
            </a:r>
            <a:r>
              <a:rPr lang="en-US" altLang="en-US"/>
              <a:t>gene transcript. The primary transcript, which is shown in the middle of the diagram, contains six exons. The primary transcript can be spliced into two different mRNAs, both containing the first three exons but differing in their final exons. The </a:t>
            </a:r>
            <a:r>
              <a:rPr lang="en-US" altLang="en-US" i="1"/>
              <a:t>CT </a:t>
            </a:r>
            <a:r>
              <a:rPr lang="en-US" altLang="en-US"/>
              <a:t>mRNA contains exon 4, with polyadenylation occurring at the end of the fourth exon. The </a:t>
            </a:r>
            <a:r>
              <a:rPr lang="en-US" altLang="en-US" i="1"/>
              <a:t>CGRP </a:t>
            </a:r>
            <a:r>
              <a:rPr lang="en-US" altLang="en-US"/>
              <a:t>mRNA contains exons 5 and 6, and polyadenylation occurs at the end of exon 6. The </a:t>
            </a:r>
            <a:r>
              <a:rPr lang="en-US" altLang="en-US" i="1"/>
              <a:t>CT </a:t>
            </a:r>
            <a:r>
              <a:rPr lang="en-US" altLang="en-US"/>
              <a:t>mRNA is produced in thyroid cells. After translation, the resulting protein is processed into the calcitonin peptide. In contrast, the </a:t>
            </a:r>
            <a:r>
              <a:rPr lang="en-US" altLang="en-US" i="1"/>
              <a:t>CGRP </a:t>
            </a:r>
            <a:r>
              <a:rPr lang="en-US" altLang="en-US"/>
              <a:t>mRNA is produced in neuronal cells, and after translation, its protein product is processed into the CGRP peptide.</a:t>
            </a:r>
          </a:p>
          <a:p>
            <a:endParaRPr lang="en-US" altLang="en-US"/>
          </a:p>
        </p:txBody>
      </p:sp>
    </p:spTree>
    <p:extLst>
      <p:ext uri="{BB962C8B-B14F-4D97-AF65-F5344CB8AC3E}">
        <p14:creationId xmlns:p14="http://schemas.microsoft.com/office/powerpoint/2010/main" val="4353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E5010D94-9CE7-AD47-B02F-F345961CAB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EE9DA00-53B6-1143-B0E7-A981762173C6}" type="slidenum">
              <a:rPr lang="en-US" altLang="en-US" sz="1200"/>
              <a:pPr/>
              <a:t>12</a:t>
            </a:fld>
            <a:endParaRPr lang="en-US" altLang="en-US" sz="1200"/>
          </a:p>
        </p:txBody>
      </p:sp>
      <p:sp>
        <p:nvSpPr>
          <p:cNvPr id="41986" name="Rectangle 2">
            <a:extLst>
              <a:ext uri="{FF2B5EF4-FFF2-40B4-BE49-F238E27FC236}">
                <a16:creationId xmlns:a16="http://schemas.microsoft.com/office/drawing/2014/main" id="{314A9FC7-C317-5743-B7AB-A14FDA5665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5F9A49BE-9417-5A48-95E3-EA29890D1F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18-19 Alterntive splicing of the </a:t>
            </a:r>
            <a:r>
              <a:rPr lang="it-IT" altLang="en-US" i="1"/>
              <a:t>Dscam</a:t>
            </a:r>
            <a:r>
              <a:rPr lang="it-IT" altLang="en-US"/>
              <a:t> gene mRNA. </a:t>
            </a:r>
            <a:r>
              <a:rPr lang="en-US" altLang="en-US"/>
              <a:t>(Top) Organization of the Dscam gene in Drosophila melanogaster and the transcribed pre-mRNA. Each mRNA will contain one of the 12 possible exons for exon 4 (red), one of the 48 possible exons for exon 6 (blue), one of 33 for exon 9 (green), and one of 2 for exon 17 (yellow). If all possible combinations of these exons are used, the Dscam gene can encode 38,016 different versions of the DSCAM protein.</a:t>
            </a:r>
            <a:endParaRPr lang="it-IT" altLang="en-US"/>
          </a:p>
        </p:txBody>
      </p:sp>
    </p:spTree>
    <p:extLst>
      <p:ext uri="{BB962C8B-B14F-4D97-AF65-F5344CB8AC3E}">
        <p14:creationId xmlns:p14="http://schemas.microsoft.com/office/powerpoint/2010/main" val="139915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B379F349-E96A-C04B-A703-4F813B3F40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ＭＳ Ｐゴシック" panose="020B0600070205080204" pitchFamily="34" charset="-128"/>
              </a:defRPr>
            </a:lvl1pPr>
            <a:lvl2pPr marL="742950" indent="-285750">
              <a:defRPr sz="2400">
                <a:solidFill>
                  <a:schemeClr val="tx1"/>
                </a:solidFill>
                <a:latin typeface="Calibri" panose="020F0502020204030204" pitchFamily="34" charset="0"/>
                <a:ea typeface="ＭＳ Ｐゴシック" panose="020B0600070205080204" pitchFamily="34" charset="-128"/>
              </a:defRPr>
            </a:lvl2pPr>
            <a:lvl3pPr marL="1143000" indent="-228600">
              <a:defRPr sz="2400">
                <a:solidFill>
                  <a:schemeClr val="tx1"/>
                </a:solidFill>
                <a:latin typeface="Calibri" panose="020F0502020204030204" pitchFamily="34" charset="0"/>
                <a:ea typeface="ＭＳ Ｐゴシック" panose="020B0600070205080204" pitchFamily="34" charset="-128"/>
              </a:defRPr>
            </a:lvl3pPr>
            <a:lvl4pPr marL="1600200" indent="-228600">
              <a:defRPr sz="2400">
                <a:solidFill>
                  <a:schemeClr val="tx1"/>
                </a:solidFill>
                <a:latin typeface="Calibri" panose="020F0502020204030204" pitchFamily="34" charset="0"/>
                <a:ea typeface="ＭＳ Ｐゴシック" panose="020B0600070205080204" pitchFamily="34" charset="-128"/>
              </a:defRPr>
            </a:lvl4pPr>
            <a:lvl5pPr marL="2057400" indent="-22860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fld id="{0875B70C-41A8-8A4F-BEDA-41908909A67C}" type="slidenum">
              <a:rPr lang="en-US" altLang="en-US" sz="1200"/>
              <a:pPr/>
              <a:t>15</a:t>
            </a:fld>
            <a:endParaRPr lang="en-US" altLang="en-US" sz="1200"/>
          </a:p>
        </p:txBody>
      </p:sp>
      <p:sp>
        <p:nvSpPr>
          <p:cNvPr id="47106" name="Rectangle 2">
            <a:extLst>
              <a:ext uri="{FF2B5EF4-FFF2-40B4-BE49-F238E27FC236}">
                <a16:creationId xmlns:a16="http://schemas.microsoft.com/office/drawing/2014/main" id="{68D8E574-D152-BF43-A156-D59C75D827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a:extLst>
              <a:ext uri="{FF2B5EF4-FFF2-40B4-BE49-F238E27FC236}">
                <a16:creationId xmlns:a16="http://schemas.microsoft.com/office/drawing/2014/main" id="{908A53DE-35C5-6843-B40E-65C05A6FD4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18-20 Regulation of pre-mRNA splicing that determines male and female sexual development in </a:t>
            </a:r>
            <a:r>
              <a:rPr lang="en-US" altLang="en-US" i="1"/>
              <a:t>Drosophila</a:t>
            </a:r>
            <a:r>
              <a:rPr lang="en-US" altLang="en-US"/>
              <a:t>. The ratio of X chromosomes to autosomes affects transcription of the </a:t>
            </a:r>
            <a:r>
              <a:rPr lang="en-US" altLang="en-US" i="1"/>
              <a:t>Sxl </a:t>
            </a:r>
            <a:r>
              <a:rPr lang="en-US" altLang="en-US"/>
              <a:t>gene. The presence of SXL protein begins a cascade of pre-mRNA splicing events that culminate in female-specific gene expression and production of the DSX-F transcription factor. In the absence of SXL protein, a male-specific pattern of pre-mRNA splicing results in male-specific patterns of gene expression induced by the DSX-M protein.</a:t>
            </a:r>
          </a:p>
          <a:p>
            <a:endParaRPr lang="en-US" altLang="en-US"/>
          </a:p>
        </p:txBody>
      </p:sp>
    </p:spTree>
    <p:extLst>
      <p:ext uri="{BB962C8B-B14F-4D97-AF65-F5344CB8AC3E}">
        <p14:creationId xmlns:p14="http://schemas.microsoft.com/office/powerpoint/2010/main" val="233692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0FE6-AFC3-BB41-B36C-7FE903F53C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E64290-F6F8-9E4A-BC93-FDA721F642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EF9B1-9BC2-9640-84C6-1EAE7812E83D}"/>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5" name="Footer Placeholder 4">
            <a:extLst>
              <a:ext uri="{FF2B5EF4-FFF2-40B4-BE49-F238E27FC236}">
                <a16:creationId xmlns:a16="http://schemas.microsoft.com/office/drawing/2014/main" id="{B1E3353B-55F5-7145-8A4D-ECA785C62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90FB88-C2FC-464B-9801-7B429CCF0D6E}"/>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25149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8571-B503-6A4B-B1BD-C78AFDEAD9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1BAA81-5901-7A4B-B0A5-B601D7C5E5B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E7900-D77C-894D-8F90-3E87D7B9CB49}"/>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5" name="Footer Placeholder 4">
            <a:extLst>
              <a:ext uri="{FF2B5EF4-FFF2-40B4-BE49-F238E27FC236}">
                <a16:creationId xmlns:a16="http://schemas.microsoft.com/office/drawing/2014/main" id="{245348EE-E71D-3449-90D8-A7768E16C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045D7-9814-9F4A-A473-CE894DAD74D2}"/>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6662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A8CED-7E94-B449-9F4F-D0F492C66C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595733-4867-6143-A8F7-5DD072DB7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D8011-40D9-B242-8C26-98D59D263C60}"/>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5" name="Footer Placeholder 4">
            <a:extLst>
              <a:ext uri="{FF2B5EF4-FFF2-40B4-BE49-F238E27FC236}">
                <a16:creationId xmlns:a16="http://schemas.microsoft.com/office/drawing/2014/main" id="{B6CFC359-1845-2149-B3D2-1A62443C7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50B59-6D95-3E41-ABC4-B69ADB58360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98926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382D-6145-FF4F-A3D3-FFE8FF553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F946A1-6A86-9A40-9056-BE070AAE8F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70109-38D2-314C-A431-C86F31FB2480}"/>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5" name="Footer Placeholder 4">
            <a:extLst>
              <a:ext uri="{FF2B5EF4-FFF2-40B4-BE49-F238E27FC236}">
                <a16:creationId xmlns:a16="http://schemas.microsoft.com/office/drawing/2014/main" id="{1F1AFDAE-F45D-2040-BD0C-9C4A99E92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A0297-C3FA-0543-A548-9366C171198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76910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4CC9-A9CD-1449-8B18-0787450DA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961485-76C3-2C42-A587-32C03A13A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DCAB47-463E-3B4B-BCD7-8E54D4F5596E}"/>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5" name="Footer Placeholder 4">
            <a:extLst>
              <a:ext uri="{FF2B5EF4-FFF2-40B4-BE49-F238E27FC236}">
                <a16:creationId xmlns:a16="http://schemas.microsoft.com/office/drawing/2014/main" id="{22A29628-36D9-0942-9C9D-EB56B97446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A7F8C-118A-E349-92C9-01434A6DCAB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42816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6DB3-2A5D-4C49-8210-61B3B288D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821A0D-1A34-494D-80D8-AB73ABAE73A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81616F-A819-1B43-9F1D-15204BB3CC5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1507A7-E7B6-ED4A-A970-7FF76036C043}"/>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6" name="Footer Placeholder 5">
            <a:extLst>
              <a:ext uri="{FF2B5EF4-FFF2-40B4-BE49-F238E27FC236}">
                <a16:creationId xmlns:a16="http://schemas.microsoft.com/office/drawing/2014/main" id="{B569904E-36BE-5742-838B-FC8835313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3B76CB-2CE6-8749-9F36-6A72EECA5E9B}"/>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3142417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188BA-990C-614D-B7F4-69F9FD7FD7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904F3-1218-654E-9265-5E615B454E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869D79-83E1-6C4B-9B5C-84B40F8B7C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DEAA2-94CF-F74F-80EE-8E469216D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4F26FF-B7C1-7F42-A74A-2EAABDD237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1B3E7-3860-EF42-AE99-7F04276BE6D1}"/>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8" name="Footer Placeholder 7">
            <a:extLst>
              <a:ext uri="{FF2B5EF4-FFF2-40B4-BE49-F238E27FC236}">
                <a16:creationId xmlns:a16="http://schemas.microsoft.com/office/drawing/2014/main" id="{DEAE262D-59C5-0943-9301-8F368A0654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7F20C-5110-C643-8143-F8E33A65A0A0}"/>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45140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080B-5074-F442-8790-6D08CB473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A4EC9-B319-1E48-A6C0-81EEADA7F209}"/>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4" name="Footer Placeholder 3">
            <a:extLst>
              <a:ext uri="{FF2B5EF4-FFF2-40B4-BE49-F238E27FC236}">
                <a16:creationId xmlns:a16="http://schemas.microsoft.com/office/drawing/2014/main" id="{95C46C30-C4A5-A848-B847-6437BE6A3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7B5ED4-AD8B-0947-AAE1-58041BE884F3}"/>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176454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DEE02-9556-0F4D-A10C-3D662B1B2487}"/>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3" name="Footer Placeholder 2">
            <a:extLst>
              <a:ext uri="{FF2B5EF4-FFF2-40B4-BE49-F238E27FC236}">
                <a16:creationId xmlns:a16="http://schemas.microsoft.com/office/drawing/2014/main" id="{028E41B4-D9FA-7344-86A5-FF5811FC4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5962AC-108F-5B45-BBDF-8D1168B26729}"/>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315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B21A-2EEF-E843-96E8-48C4D3AF9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19AF1B-372D-A94E-B818-CB693E5769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EE048F-72A1-9C4A-BD2C-A7D809BD7D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253350-9792-2E45-842A-7643BFC696FB}"/>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6" name="Footer Placeholder 5">
            <a:extLst>
              <a:ext uri="{FF2B5EF4-FFF2-40B4-BE49-F238E27FC236}">
                <a16:creationId xmlns:a16="http://schemas.microsoft.com/office/drawing/2014/main" id="{48541F5B-54E5-4246-B052-002847B771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82B5B-6ECE-D94E-B7E4-53D3D6822726}"/>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85192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90FE-2002-8746-9B2C-0DE3E9C35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27F27-3993-2442-A88B-3A00F1948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C6608F-381A-3843-8FD6-53EB02123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D8DEBC-3C43-4E4C-B896-0DE1B0664D1A}"/>
              </a:ext>
            </a:extLst>
          </p:cNvPr>
          <p:cNvSpPr>
            <a:spLocks noGrp="1"/>
          </p:cNvSpPr>
          <p:nvPr>
            <p:ph type="dt" sz="half" idx="10"/>
          </p:nvPr>
        </p:nvSpPr>
        <p:spPr/>
        <p:txBody>
          <a:bodyPr/>
          <a:lstStyle/>
          <a:p>
            <a:fld id="{6B5BA91A-3D59-3149-8FCA-917DB0607912}" type="datetimeFigureOut">
              <a:rPr lang="en-US" smtClean="0"/>
              <a:t>4/24/19</a:t>
            </a:fld>
            <a:endParaRPr lang="en-US"/>
          </a:p>
        </p:txBody>
      </p:sp>
      <p:sp>
        <p:nvSpPr>
          <p:cNvPr id="6" name="Footer Placeholder 5">
            <a:extLst>
              <a:ext uri="{FF2B5EF4-FFF2-40B4-BE49-F238E27FC236}">
                <a16:creationId xmlns:a16="http://schemas.microsoft.com/office/drawing/2014/main" id="{6FFE3398-90CB-B24A-9122-C00E5919F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2C374E-7E00-B54C-B8EB-2A916EEDB7A5}"/>
              </a:ext>
            </a:extLst>
          </p:cNvPr>
          <p:cNvSpPr>
            <a:spLocks noGrp="1"/>
          </p:cNvSpPr>
          <p:nvPr>
            <p:ph type="sldNum" sz="quarter" idx="12"/>
          </p:nvPr>
        </p:nvSpPr>
        <p:spPr/>
        <p:txBody>
          <a:bodyPr/>
          <a:lstStyle/>
          <a:p>
            <a:fld id="{4664E287-BC5A-F246-8EA7-4C4C8A92D344}" type="slidenum">
              <a:rPr lang="en-US" smtClean="0"/>
              <a:t>‹#›</a:t>
            </a:fld>
            <a:endParaRPr lang="en-US"/>
          </a:p>
        </p:txBody>
      </p:sp>
    </p:spTree>
    <p:extLst>
      <p:ext uri="{BB962C8B-B14F-4D97-AF65-F5344CB8AC3E}">
        <p14:creationId xmlns:p14="http://schemas.microsoft.com/office/powerpoint/2010/main" val="24924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BECD2D-AA75-9A45-B769-208817E1A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FCC1B7-D2AB-984D-A205-26C576F66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B42BC2-7892-FC43-B0CC-917EA1C05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BA91A-3D59-3149-8FCA-917DB0607912}" type="datetimeFigureOut">
              <a:rPr lang="en-US" smtClean="0"/>
              <a:t>4/24/19</a:t>
            </a:fld>
            <a:endParaRPr lang="en-US"/>
          </a:p>
        </p:txBody>
      </p:sp>
      <p:sp>
        <p:nvSpPr>
          <p:cNvPr id="5" name="Footer Placeholder 4">
            <a:extLst>
              <a:ext uri="{FF2B5EF4-FFF2-40B4-BE49-F238E27FC236}">
                <a16:creationId xmlns:a16="http://schemas.microsoft.com/office/drawing/2014/main" id="{5FA31B37-99ED-D147-8EFB-B9D4E2557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A22D5-60CD-BD4E-99F8-945205785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64E287-BC5A-F246-8EA7-4C4C8A92D344}" type="slidenum">
              <a:rPr lang="en-US" smtClean="0"/>
              <a:t>‹#›</a:t>
            </a:fld>
            <a:endParaRPr lang="en-US"/>
          </a:p>
        </p:txBody>
      </p:sp>
    </p:spTree>
    <p:extLst>
      <p:ext uri="{BB962C8B-B14F-4D97-AF65-F5344CB8AC3E}">
        <p14:creationId xmlns:p14="http://schemas.microsoft.com/office/powerpoint/2010/main" val="4288021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n.wikipedia.org/wiki/Ubiquiti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33</a:t>
            </a:r>
            <a:br>
              <a:rPr lang="en-US" dirty="0"/>
            </a:br>
            <a:r>
              <a:rPr lang="en-US" dirty="0"/>
              <a:t>April 24</a:t>
            </a:r>
            <a:r>
              <a:rPr lang="en-US" baseline="30000" dirty="0"/>
              <a:t>th</a:t>
            </a:r>
            <a:r>
              <a:rPr lang="en-US" dirty="0"/>
              <a:t> , 2019</a:t>
            </a:r>
          </a:p>
        </p:txBody>
      </p:sp>
      <p:pic>
        <p:nvPicPr>
          <p:cNvPr id="4" name="Picture 3"/>
          <p:cNvPicPr>
            <a:picLocks noChangeAspect="1"/>
          </p:cNvPicPr>
          <p:nvPr/>
        </p:nvPicPr>
        <p:blipFill>
          <a:blip r:embed="rId2"/>
          <a:stretch>
            <a:fillRect/>
          </a:stretch>
        </p:blipFill>
        <p:spPr>
          <a:xfrm>
            <a:off x="4439498" y="940255"/>
            <a:ext cx="3439205" cy="919098"/>
          </a:xfrm>
          <a:prstGeom prst="rect">
            <a:avLst/>
          </a:prstGeom>
        </p:spPr>
      </p:pic>
    </p:spTree>
    <p:extLst>
      <p:ext uri="{BB962C8B-B14F-4D97-AF65-F5344CB8AC3E}">
        <p14:creationId xmlns:p14="http://schemas.microsoft.com/office/powerpoint/2010/main" val="1628425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F8F17CF-E63A-0646-A5BB-E962832D1BBF}"/>
              </a:ext>
            </a:extLst>
          </p:cNvPr>
          <p:cNvSpPr>
            <a:spLocks noGrp="1"/>
          </p:cNvSpPr>
          <p:nvPr>
            <p:ph type="title"/>
          </p:nvPr>
        </p:nvSpPr>
        <p:spPr/>
        <p:txBody>
          <a:bodyPr>
            <a:noAutofit/>
          </a:bodyPr>
          <a:lstStyle/>
          <a:p>
            <a:br>
              <a:rPr lang="en-US" altLang="en-US" sz="3200" dirty="0"/>
            </a:br>
            <a:r>
              <a:rPr lang="en-US" altLang="en-US" sz="3200" b="1" dirty="0"/>
              <a:t>Other control points for gene expression.</a:t>
            </a:r>
            <a:br>
              <a:rPr lang="en-US" altLang="en-US" sz="3200" dirty="0"/>
            </a:br>
            <a:r>
              <a:rPr lang="en-US" altLang="en-US" sz="3200" dirty="0"/>
              <a:t>What happens to eukaryotic mRNA after transcription?  Usually splicing!</a:t>
            </a:r>
            <a:br>
              <a:rPr lang="en-US" altLang="en-US" sz="3200" dirty="0"/>
            </a:br>
            <a:endParaRPr lang="en-US" altLang="en-US" sz="3200" dirty="0"/>
          </a:p>
        </p:txBody>
      </p:sp>
      <p:sp>
        <p:nvSpPr>
          <p:cNvPr id="3" name="Content Placeholder 2">
            <a:extLst>
              <a:ext uri="{FF2B5EF4-FFF2-40B4-BE49-F238E27FC236}">
                <a16:creationId xmlns:a16="http://schemas.microsoft.com/office/drawing/2014/main" id="{673CDE47-2969-0241-9FA1-89109C9783B6}"/>
              </a:ext>
            </a:extLst>
          </p:cNvPr>
          <p:cNvSpPr>
            <a:spLocks noGrp="1"/>
          </p:cNvSpPr>
          <p:nvPr>
            <p:ph idx="1"/>
          </p:nvPr>
        </p:nvSpPr>
        <p:spPr/>
        <p:txBody>
          <a:bodyPr/>
          <a:lstStyle/>
          <a:p>
            <a:pPr>
              <a:buFont typeface="Arial" charset="0"/>
              <a:buChar char="•"/>
              <a:defRPr/>
            </a:pPr>
            <a:r>
              <a:rPr lang="en-US" dirty="0"/>
              <a:t>Recall, anything that inhibits or speeds splicing will affect rate of production of an active protein.</a:t>
            </a:r>
          </a:p>
          <a:p>
            <a:pPr>
              <a:buFont typeface="Arial" charset="0"/>
              <a:buChar char="•"/>
              <a:defRPr/>
            </a:pPr>
            <a:endParaRPr lang="en-US" dirty="0"/>
          </a:p>
          <a:p>
            <a:pPr>
              <a:buFont typeface="Arial" charset="0"/>
              <a:buChar char="•"/>
              <a:defRPr/>
            </a:pPr>
            <a:r>
              <a:rPr lang="en-US" dirty="0"/>
              <a:t>Alternative splicing is a great example of how splicing can significantly change what type of protein is translated.</a:t>
            </a:r>
          </a:p>
          <a:p>
            <a:pPr>
              <a:buFont typeface="Arial" charset="0"/>
              <a:buChar char="•"/>
              <a:defRPr/>
            </a:pPr>
            <a:endParaRPr lang="en-US" dirty="0"/>
          </a:p>
          <a:p>
            <a:pPr lvl="1">
              <a:buFont typeface="Arial" charset="0"/>
              <a:buChar char="•"/>
              <a:defRPr/>
            </a:pPr>
            <a:r>
              <a:rPr lang="en-US" dirty="0"/>
              <a:t>We looked at mRNA of calcitonin gene alternatively spliced in 2 different cell types.</a:t>
            </a:r>
          </a:p>
          <a:p>
            <a:pPr lvl="1">
              <a:buFont typeface="Arial" charset="0"/>
              <a:buChar char="•"/>
              <a:defRPr/>
            </a:pPr>
            <a:r>
              <a:rPr lang="en-US" dirty="0"/>
              <a:t>EXTENSIVE alternative splicing in </a:t>
            </a:r>
            <a:r>
              <a:rPr lang="en-US" dirty="0" err="1"/>
              <a:t>Dscam</a:t>
            </a:r>
            <a:r>
              <a:rPr lang="en-US" dirty="0"/>
              <a:t> gene in </a:t>
            </a:r>
            <a:r>
              <a:rPr lang="en-US" i="1" dirty="0"/>
              <a:t>Drosophila</a:t>
            </a:r>
          </a:p>
          <a:p>
            <a:pPr lvl="1">
              <a:buFont typeface="Arial" charset="0"/>
              <a:buChar char="•"/>
              <a:defRPr/>
            </a:pPr>
            <a:r>
              <a:rPr lang="en-US" dirty="0"/>
              <a:t>Alternative splicing affecting sex determination in </a:t>
            </a:r>
            <a:r>
              <a:rPr lang="en-US" i="1" dirty="0"/>
              <a:t>Drosophila</a:t>
            </a:r>
          </a:p>
          <a:p>
            <a:pPr>
              <a:buFont typeface="Arial" charset="0"/>
              <a:buChar char="•"/>
              <a:defRPr/>
            </a:pPr>
            <a:endParaRPr lang="en-US" dirty="0"/>
          </a:p>
          <a:p>
            <a:pPr marL="0" indent="0">
              <a:buNone/>
              <a:defRPr/>
            </a:pPr>
            <a:endParaRPr lang="en-US" dirty="0"/>
          </a:p>
        </p:txBody>
      </p:sp>
    </p:spTree>
    <p:extLst>
      <p:ext uri="{BB962C8B-B14F-4D97-AF65-F5344CB8AC3E}">
        <p14:creationId xmlns:p14="http://schemas.microsoft.com/office/powerpoint/2010/main" val="4916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a:extLst>
              <a:ext uri="{FF2B5EF4-FFF2-40B4-BE49-F238E27FC236}">
                <a16:creationId xmlns:a16="http://schemas.microsoft.com/office/drawing/2014/main" id="{9AA5A6F3-200A-FB4B-A384-716D2F437B82}"/>
              </a:ext>
            </a:extLst>
          </p:cNvPr>
          <p:cNvSpPr txBox="1">
            <a:spLocks noChangeArrowheads="1"/>
          </p:cNvSpPr>
          <p:nvPr/>
        </p:nvSpPr>
        <p:spPr bwMode="auto">
          <a:xfrm>
            <a:off x="7691438" y="6488114"/>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a:r>
              <a:rPr lang="en-US" altLang="en-US" sz="1200" b="1">
                <a:solidFill>
                  <a:srgbClr val="D53D21"/>
                </a:solidFill>
                <a:latin typeface="Arial" panose="020B0604020202020204" pitchFamily="34" charset="0"/>
              </a:rPr>
              <a:t>Figure 18.18</a:t>
            </a:r>
          </a:p>
        </p:txBody>
      </p:sp>
      <p:pic>
        <p:nvPicPr>
          <p:cNvPr id="36866" name="Picture 6" descr="18_18Figure-L.jpg                                              000B3C78ServDisk_03                    BC177178:">
            <a:extLst>
              <a:ext uri="{FF2B5EF4-FFF2-40B4-BE49-F238E27FC236}">
                <a16:creationId xmlns:a16="http://schemas.microsoft.com/office/drawing/2014/main" id="{F358E511-8C9A-9B4C-8479-6E0D6A9AE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64"/>
          <a:stretch>
            <a:fillRect/>
          </a:stretch>
        </p:blipFill>
        <p:spPr bwMode="auto">
          <a:xfrm>
            <a:off x="1828801" y="396876"/>
            <a:ext cx="8532813"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54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6518" name="Text Box 6">
            <a:extLst>
              <a:ext uri="{FF2B5EF4-FFF2-40B4-BE49-F238E27FC236}">
                <a16:creationId xmlns:a16="http://schemas.microsoft.com/office/drawing/2014/main" id="{E17F140A-FC4B-5746-A805-0F6307FD8E99}"/>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18.19</a:t>
            </a:r>
          </a:p>
        </p:txBody>
      </p:sp>
      <p:pic>
        <p:nvPicPr>
          <p:cNvPr id="40962" name="Picture 7" descr="18_19Figure-L.jpg                                              000B3C78ServDisk_03                    BC177178:">
            <a:extLst>
              <a:ext uri="{FF2B5EF4-FFF2-40B4-BE49-F238E27FC236}">
                <a16:creationId xmlns:a16="http://schemas.microsoft.com/office/drawing/2014/main" id="{187C64AC-C42D-7044-846A-B82F10909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584"/>
          <a:stretch>
            <a:fillRect/>
          </a:stretch>
        </p:blipFill>
        <p:spPr bwMode="auto">
          <a:xfrm>
            <a:off x="1828801" y="1544638"/>
            <a:ext cx="8532813"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88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4C306CA-137F-034A-A9A2-D266FBC46D3F}"/>
              </a:ext>
            </a:extLst>
          </p:cNvPr>
          <p:cNvSpPr>
            <a:spLocks noGrp="1"/>
          </p:cNvSpPr>
          <p:nvPr>
            <p:ph type="title"/>
          </p:nvPr>
        </p:nvSpPr>
        <p:spPr/>
        <p:txBody>
          <a:bodyPr/>
          <a:lstStyle/>
          <a:p>
            <a:r>
              <a:rPr lang="en-US" altLang="en-US" i="1" dirty="0"/>
              <a:t>Drosophila</a:t>
            </a:r>
            <a:r>
              <a:rPr lang="en-US" altLang="en-US" dirty="0"/>
              <a:t> sex is determined by alternative splicing</a:t>
            </a:r>
          </a:p>
        </p:txBody>
      </p:sp>
      <p:sp>
        <p:nvSpPr>
          <p:cNvPr id="44034" name="Content Placeholder 2">
            <a:extLst>
              <a:ext uri="{FF2B5EF4-FFF2-40B4-BE49-F238E27FC236}">
                <a16:creationId xmlns:a16="http://schemas.microsoft.com/office/drawing/2014/main" id="{6C3AE65C-02BC-F442-A0C4-D846F0ECEDD3}"/>
              </a:ext>
            </a:extLst>
          </p:cNvPr>
          <p:cNvSpPr>
            <a:spLocks noGrp="1"/>
          </p:cNvSpPr>
          <p:nvPr>
            <p:ph idx="1"/>
          </p:nvPr>
        </p:nvSpPr>
        <p:spPr>
          <a:xfrm>
            <a:off x="1981201" y="1600201"/>
            <a:ext cx="8467725" cy="5148263"/>
          </a:xfrm>
        </p:spPr>
        <p:txBody>
          <a:bodyPr/>
          <a:lstStyle/>
          <a:p>
            <a:r>
              <a:rPr lang="en-US" altLang="en-US"/>
              <a:t>You may have learned that Drosophila sex works like mammals—XX=female and XY=male</a:t>
            </a:r>
          </a:p>
          <a:p>
            <a:endParaRPr lang="en-US" altLang="en-US"/>
          </a:p>
          <a:p>
            <a:r>
              <a:rPr lang="en-US" altLang="en-US"/>
              <a:t>Actually sex is the result of a specific ratio of X-chromosomes to autosomes. </a:t>
            </a:r>
          </a:p>
          <a:p>
            <a:r>
              <a:rPr lang="en-US" altLang="en-US"/>
              <a:t>1X: 2 sets of autosomes leads to male development (even with no Y chromosome )</a:t>
            </a:r>
          </a:p>
          <a:p>
            <a:r>
              <a:rPr lang="en-US" altLang="en-US"/>
              <a:t>2X: 2 sets of autosomes leads to female development.</a:t>
            </a:r>
          </a:p>
          <a:p>
            <a:endParaRPr lang="en-US" altLang="en-US"/>
          </a:p>
        </p:txBody>
      </p:sp>
    </p:spTree>
    <p:extLst>
      <p:ext uri="{BB962C8B-B14F-4D97-AF65-F5344CB8AC3E}">
        <p14:creationId xmlns:p14="http://schemas.microsoft.com/office/powerpoint/2010/main" val="1785359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8E690CF3-D2A5-1C4A-AD38-78887CC49445}"/>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7DACDDCE-6468-7E41-9EEB-5AC538A56E69}"/>
              </a:ext>
            </a:extLst>
          </p:cNvPr>
          <p:cNvSpPr>
            <a:spLocks noGrp="1"/>
          </p:cNvSpPr>
          <p:nvPr>
            <p:ph idx="1"/>
          </p:nvPr>
        </p:nvSpPr>
        <p:spPr>
          <a:xfrm>
            <a:off x="1981201" y="1600201"/>
            <a:ext cx="8374063" cy="5102225"/>
          </a:xfrm>
        </p:spPr>
        <p:txBody>
          <a:bodyPr/>
          <a:lstStyle/>
          <a:p>
            <a:pPr>
              <a:buFont typeface="Arial" charset="0"/>
              <a:buChar char="•"/>
              <a:defRPr/>
            </a:pPr>
            <a:r>
              <a:rPr lang="en-US" dirty="0">
                <a:ea typeface="MS PGothic" panose="020B0600070205080204" pitchFamily="34" charset="-128"/>
              </a:rPr>
              <a:t>3 genes are responsible for sex development</a:t>
            </a:r>
          </a:p>
          <a:p>
            <a:pPr lvl="1">
              <a:buFont typeface="Arial" charset="0"/>
              <a:buChar char="–"/>
              <a:defRPr/>
            </a:pPr>
            <a:r>
              <a:rPr lang="en-US" i="1" dirty="0" err="1">
                <a:ea typeface="MS PGothic" panose="020B0600070205080204" pitchFamily="34" charset="-128"/>
              </a:rPr>
              <a:t>sxl</a:t>
            </a:r>
            <a:endParaRPr lang="en-US" i="1" dirty="0">
              <a:ea typeface="MS PGothic" panose="020B0600070205080204" pitchFamily="34" charset="-128"/>
            </a:endParaRPr>
          </a:p>
          <a:p>
            <a:pPr lvl="1">
              <a:buFont typeface="Arial" charset="0"/>
              <a:buChar char="–"/>
              <a:defRPr/>
            </a:pPr>
            <a:r>
              <a:rPr lang="en-US" i="1" dirty="0" err="1">
                <a:ea typeface="MS PGothic" panose="020B0600070205080204" pitchFamily="34" charset="-128"/>
              </a:rPr>
              <a:t>tra</a:t>
            </a:r>
            <a:endParaRPr lang="en-US" i="1" dirty="0">
              <a:ea typeface="MS PGothic" panose="020B0600070205080204" pitchFamily="34" charset="-128"/>
            </a:endParaRPr>
          </a:p>
          <a:p>
            <a:pPr lvl="1">
              <a:buFont typeface="Arial" charset="0"/>
              <a:buChar char="–"/>
              <a:defRPr/>
            </a:pPr>
            <a:r>
              <a:rPr lang="en-US" i="1" dirty="0" err="1">
                <a:ea typeface="MS PGothic" panose="020B0600070205080204" pitchFamily="34" charset="-128"/>
              </a:rPr>
              <a:t>dsx</a:t>
            </a:r>
            <a:endParaRPr lang="en-US" i="1" dirty="0">
              <a:ea typeface="MS PGothic" panose="020B0600070205080204" pitchFamily="34" charset="-128"/>
            </a:endParaRPr>
          </a:p>
          <a:p>
            <a:pPr lvl="1">
              <a:buFont typeface="Arial" charset="0"/>
              <a:buChar char="–"/>
              <a:defRPr/>
            </a:pPr>
            <a:endParaRPr lang="en-US" dirty="0">
              <a:ea typeface="MS PGothic" panose="020B0600070205080204" pitchFamily="34" charset="-128"/>
            </a:endParaRPr>
          </a:p>
          <a:p>
            <a:pPr marL="457200" lvl="1" indent="0">
              <a:buNone/>
              <a:defRPr/>
            </a:pPr>
            <a:r>
              <a:rPr lang="en-US" sz="3200" dirty="0">
                <a:ea typeface="MS PGothic" panose="020B0600070205080204" pitchFamily="34" charset="-128"/>
              </a:rPr>
              <a:t>When ratio X:A=1, </a:t>
            </a:r>
            <a:r>
              <a:rPr lang="en-US" sz="3200" i="1" dirty="0" err="1">
                <a:ea typeface="MS PGothic" panose="020B0600070205080204" pitchFamily="34" charset="-128"/>
              </a:rPr>
              <a:t>sxl</a:t>
            </a:r>
            <a:r>
              <a:rPr lang="en-US" sz="3200" dirty="0">
                <a:ea typeface="MS PGothic" panose="020B0600070205080204" pitchFamily="34" charset="-128"/>
              </a:rPr>
              <a:t> is transcribed and translated. This female-specific protein regulates </a:t>
            </a:r>
            <a:r>
              <a:rPr lang="en-US" sz="3200" u="sng" dirty="0">
                <a:ea typeface="MS PGothic" panose="020B0600070205080204" pitchFamily="34" charset="-128"/>
              </a:rPr>
              <a:t>female-specific splicing of the </a:t>
            </a:r>
            <a:r>
              <a:rPr lang="en-US" sz="3200" i="1" u="sng" dirty="0" err="1">
                <a:ea typeface="MS PGothic" panose="020B0600070205080204" pitchFamily="34" charset="-128"/>
              </a:rPr>
              <a:t>tra</a:t>
            </a:r>
            <a:r>
              <a:rPr lang="en-US" sz="3200" u="sng" dirty="0">
                <a:ea typeface="MS PGothic" panose="020B0600070205080204" pitchFamily="34" charset="-128"/>
              </a:rPr>
              <a:t> mRNA,</a:t>
            </a:r>
            <a:r>
              <a:rPr lang="en-US" sz="3200" dirty="0">
                <a:ea typeface="MS PGothic" panose="020B0600070205080204" pitchFamily="34" charset="-128"/>
              </a:rPr>
              <a:t> which in turn regulates </a:t>
            </a:r>
            <a:r>
              <a:rPr lang="en-US" sz="3200" u="sng" dirty="0">
                <a:ea typeface="MS PGothic" panose="020B0600070205080204" pitchFamily="34" charset="-128"/>
              </a:rPr>
              <a:t>female-specific splicing of the </a:t>
            </a:r>
            <a:r>
              <a:rPr lang="en-US" sz="3200" i="1" u="sng" dirty="0" err="1">
                <a:ea typeface="MS PGothic" panose="020B0600070205080204" pitchFamily="34" charset="-128"/>
              </a:rPr>
              <a:t>dsx</a:t>
            </a:r>
            <a:r>
              <a:rPr lang="en-US" sz="3200" u="sng" dirty="0">
                <a:ea typeface="MS PGothic" panose="020B0600070205080204" pitchFamily="34" charset="-128"/>
              </a:rPr>
              <a:t> mRNA. </a:t>
            </a:r>
          </a:p>
        </p:txBody>
      </p:sp>
    </p:spTree>
    <p:extLst>
      <p:ext uri="{BB962C8B-B14F-4D97-AF65-F5344CB8AC3E}">
        <p14:creationId xmlns:p14="http://schemas.microsoft.com/office/powerpoint/2010/main" val="285199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6628" name="Text Box 4">
            <a:extLst>
              <a:ext uri="{FF2B5EF4-FFF2-40B4-BE49-F238E27FC236}">
                <a16:creationId xmlns:a16="http://schemas.microsoft.com/office/drawing/2014/main" id="{1F798E81-C522-5146-8AA7-C2DCFC9F7157}"/>
              </a:ext>
            </a:extLst>
          </p:cNvPr>
          <p:cNvSpPr txBox="1">
            <a:spLocks noChangeArrowheads="1"/>
          </p:cNvSpPr>
          <p:nvPr/>
        </p:nvSpPr>
        <p:spPr bwMode="auto">
          <a:xfrm>
            <a:off x="7691438" y="6488114"/>
            <a:ext cx="2971800"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18.20</a:t>
            </a:r>
          </a:p>
        </p:txBody>
      </p:sp>
      <p:pic>
        <p:nvPicPr>
          <p:cNvPr id="46082" name="Picture 6" descr="18_20Figure-L.jpg                                              000B3C78ServDisk_03                    BC177178:">
            <a:extLst>
              <a:ext uri="{FF2B5EF4-FFF2-40B4-BE49-F238E27FC236}">
                <a16:creationId xmlns:a16="http://schemas.microsoft.com/office/drawing/2014/main" id="{6B305F8D-094C-0140-8576-4CEC8BC09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571"/>
          <a:stretch>
            <a:fillRect/>
          </a:stretch>
        </p:blipFill>
        <p:spPr bwMode="auto">
          <a:xfrm>
            <a:off x="4117976" y="227014"/>
            <a:ext cx="3954463" cy="617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45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12F4-5892-9944-8CD2-43902E16904D}"/>
              </a:ext>
            </a:extLst>
          </p:cNvPr>
          <p:cNvSpPr>
            <a:spLocks noGrp="1"/>
          </p:cNvSpPr>
          <p:nvPr>
            <p:ph type="title"/>
          </p:nvPr>
        </p:nvSpPr>
        <p:spPr/>
        <p:txBody>
          <a:bodyPr/>
          <a:lstStyle/>
          <a:p>
            <a:r>
              <a:rPr lang="en-US" dirty="0"/>
              <a:t>Translation regulation</a:t>
            </a:r>
          </a:p>
        </p:txBody>
      </p:sp>
      <p:sp>
        <p:nvSpPr>
          <p:cNvPr id="3" name="Content Placeholder 2">
            <a:extLst>
              <a:ext uri="{FF2B5EF4-FFF2-40B4-BE49-F238E27FC236}">
                <a16:creationId xmlns:a16="http://schemas.microsoft.com/office/drawing/2014/main" id="{BDAA267B-CD61-A340-B928-C058470BB5B9}"/>
              </a:ext>
            </a:extLst>
          </p:cNvPr>
          <p:cNvSpPr>
            <a:spLocks noGrp="1"/>
          </p:cNvSpPr>
          <p:nvPr>
            <p:ph idx="1"/>
          </p:nvPr>
        </p:nvSpPr>
        <p:spPr/>
        <p:txBody>
          <a:bodyPr/>
          <a:lstStyle/>
          <a:p>
            <a:pPr marL="0" indent="0">
              <a:buNone/>
            </a:pPr>
            <a:endParaRPr lang="en-US" dirty="0"/>
          </a:p>
          <a:p>
            <a:pPr marL="0" indent="0">
              <a:buNone/>
            </a:pPr>
            <a:r>
              <a:rPr lang="en-US" dirty="0"/>
              <a:t>Review Translation mechanism figures---note/recall  that translation initiation requires initiation factors (IF proteins).</a:t>
            </a:r>
          </a:p>
          <a:p>
            <a:pPr marL="0" indent="0">
              <a:buNone/>
            </a:pPr>
            <a:endParaRPr lang="en-US" dirty="0"/>
          </a:p>
          <a:p>
            <a:pPr marL="0" indent="0">
              <a:buNone/>
            </a:pPr>
            <a:r>
              <a:rPr lang="en-US" dirty="0"/>
              <a:t>It is not enough to have transcribed mRNA, ribosomes, and charged </a:t>
            </a:r>
            <a:r>
              <a:rPr lang="en-US" dirty="0" err="1"/>
              <a:t>tRNAs</a:t>
            </a:r>
            <a:r>
              <a:rPr lang="en-US" dirty="0"/>
              <a:t>---translation itself is regulated buy protein factors. </a:t>
            </a:r>
          </a:p>
        </p:txBody>
      </p:sp>
    </p:spTree>
    <p:extLst>
      <p:ext uri="{BB962C8B-B14F-4D97-AF65-F5344CB8AC3E}">
        <p14:creationId xmlns:p14="http://schemas.microsoft.com/office/powerpoint/2010/main" val="3833475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7373-89E1-4342-ACA2-8B047C287C53}"/>
              </a:ext>
            </a:extLst>
          </p:cNvPr>
          <p:cNvSpPr>
            <a:spLocks noGrp="1"/>
          </p:cNvSpPr>
          <p:nvPr>
            <p:ph type="title"/>
          </p:nvPr>
        </p:nvSpPr>
        <p:spPr/>
        <p:txBody>
          <a:bodyPr/>
          <a:lstStyle/>
          <a:p>
            <a:r>
              <a:rPr lang="en-US" dirty="0"/>
              <a:t>Recall….</a:t>
            </a:r>
          </a:p>
        </p:txBody>
      </p:sp>
      <p:sp>
        <p:nvSpPr>
          <p:cNvPr id="3" name="Content Placeholder 2">
            <a:extLst>
              <a:ext uri="{FF2B5EF4-FFF2-40B4-BE49-F238E27FC236}">
                <a16:creationId xmlns:a16="http://schemas.microsoft.com/office/drawing/2014/main" id="{3520269C-7DA1-F94F-B709-89C8D2885D63}"/>
              </a:ext>
            </a:extLst>
          </p:cNvPr>
          <p:cNvSpPr>
            <a:spLocks noGrp="1"/>
          </p:cNvSpPr>
          <p:nvPr>
            <p:ph idx="1"/>
          </p:nvPr>
        </p:nvSpPr>
        <p:spPr/>
        <p:txBody>
          <a:bodyPr>
            <a:normAutofit lnSpcReduction="10000"/>
          </a:bodyPr>
          <a:lstStyle/>
          <a:p>
            <a:r>
              <a:rPr lang="en-US" dirty="0"/>
              <a:t>We have already touched on some ways in which mRNA is physically blocked from access by ribosomes.  </a:t>
            </a:r>
          </a:p>
          <a:p>
            <a:endParaRPr lang="en-US" dirty="0"/>
          </a:p>
          <a:p>
            <a:pPr marL="0" indent="0">
              <a:buNone/>
            </a:pPr>
            <a:r>
              <a:rPr lang="en-US" dirty="0"/>
              <a:t>Translation can be physically impeded. </a:t>
            </a:r>
          </a:p>
          <a:p>
            <a:r>
              <a:rPr lang="en-US" dirty="0"/>
              <a:t>By mRNA secondary structure IRE sequence which forms stem loop and binds inhibitory proteins. </a:t>
            </a:r>
          </a:p>
          <a:p>
            <a:r>
              <a:rPr lang="en-US" dirty="0"/>
              <a:t>By binding of complementary RNA sequence to mRNA (miRNA):</a:t>
            </a:r>
          </a:p>
          <a:p>
            <a:pPr lvl="1"/>
            <a:r>
              <a:rPr lang="en-US" dirty="0"/>
              <a:t>Leading to cleavage of the mRNA into fragments</a:t>
            </a:r>
          </a:p>
          <a:p>
            <a:pPr lvl="1"/>
            <a:r>
              <a:rPr lang="en-US" dirty="0"/>
              <a:t>Blocking access to ribosomes or progression of ribosomes</a:t>
            </a:r>
          </a:p>
          <a:p>
            <a:pPr lvl="1"/>
            <a:r>
              <a:rPr lang="en-US" dirty="0"/>
              <a:t>Leading to </a:t>
            </a:r>
            <a:r>
              <a:rPr lang="en-US" dirty="0" err="1"/>
              <a:t>decapping</a:t>
            </a:r>
            <a:r>
              <a:rPr lang="en-US" dirty="0"/>
              <a:t> and </a:t>
            </a:r>
            <a:r>
              <a:rPr lang="en-US" dirty="0" err="1"/>
              <a:t>deadenylation</a:t>
            </a:r>
            <a:endParaRPr lang="en-US" dirty="0"/>
          </a:p>
          <a:p>
            <a:pPr lvl="1"/>
            <a:endParaRPr lang="en-US" dirty="0"/>
          </a:p>
        </p:txBody>
      </p:sp>
    </p:spTree>
    <p:extLst>
      <p:ext uri="{BB962C8B-B14F-4D97-AF65-F5344CB8AC3E}">
        <p14:creationId xmlns:p14="http://schemas.microsoft.com/office/powerpoint/2010/main" val="235334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723E98DE-E3D7-574C-BF04-BC9FFB2B9985}"/>
              </a:ext>
            </a:extLst>
          </p:cNvPr>
          <p:cNvSpPr>
            <a:spLocks noGrp="1"/>
          </p:cNvSpPr>
          <p:nvPr>
            <p:ph type="title"/>
          </p:nvPr>
        </p:nvSpPr>
        <p:spPr/>
        <p:txBody>
          <a:bodyPr/>
          <a:lstStyle/>
          <a:p>
            <a:r>
              <a:rPr lang="en-US" altLang="en-US"/>
              <a:t>Cool system!</a:t>
            </a:r>
          </a:p>
        </p:txBody>
      </p:sp>
      <p:pic>
        <p:nvPicPr>
          <p:cNvPr id="37890" name="Content Placeholder 3">
            <a:extLst>
              <a:ext uri="{FF2B5EF4-FFF2-40B4-BE49-F238E27FC236}">
                <a16:creationId xmlns:a16="http://schemas.microsoft.com/office/drawing/2014/main" id="{7DBEA55A-15CB-4741-8FF9-AA96DA26D4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4892" r="-24892"/>
          <a:stretch>
            <a:fillRect/>
          </a:stretch>
        </p:blipFill>
        <p:spPr>
          <a:xfrm>
            <a:off x="-1625470" y="491321"/>
            <a:ext cx="13817470" cy="5717646"/>
          </a:xfrm>
        </p:spPr>
      </p:pic>
      <p:sp>
        <p:nvSpPr>
          <p:cNvPr id="2" name="Oval 1">
            <a:extLst>
              <a:ext uri="{FF2B5EF4-FFF2-40B4-BE49-F238E27FC236}">
                <a16:creationId xmlns:a16="http://schemas.microsoft.com/office/drawing/2014/main" id="{DBCEE124-3DAC-EB45-9A69-4890D7E5E8F2}"/>
              </a:ext>
            </a:extLst>
          </p:cNvPr>
          <p:cNvSpPr/>
          <p:nvPr/>
        </p:nvSpPr>
        <p:spPr>
          <a:xfrm>
            <a:off x="668740" y="696036"/>
            <a:ext cx="3548418" cy="307074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21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BD0F-9E36-6442-B174-F281EACB72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4833BF-44BB-0B48-9A1D-A13D9BAE3BC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ED03A77-6BA0-6B4F-9CD3-DD78717711DE}"/>
              </a:ext>
            </a:extLst>
          </p:cNvPr>
          <p:cNvPicPr>
            <a:picLocks noChangeAspect="1"/>
          </p:cNvPicPr>
          <p:nvPr/>
        </p:nvPicPr>
        <p:blipFill>
          <a:blip r:embed="rId2"/>
          <a:stretch>
            <a:fillRect/>
          </a:stretch>
        </p:blipFill>
        <p:spPr>
          <a:xfrm>
            <a:off x="1549400" y="152400"/>
            <a:ext cx="9093200" cy="6553200"/>
          </a:xfrm>
          <a:prstGeom prst="rect">
            <a:avLst/>
          </a:prstGeom>
        </p:spPr>
      </p:pic>
      <p:sp>
        <p:nvSpPr>
          <p:cNvPr id="5" name="Rectangle 4">
            <a:extLst>
              <a:ext uri="{FF2B5EF4-FFF2-40B4-BE49-F238E27FC236}">
                <a16:creationId xmlns:a16="http://schemas.microsoft.com/office/drawing/2014/main" id="{2F34D5E1-FE81-D442-8547-636734A06B7E}"/>
              </a:ext>
            </a:extLst>
          </p:cNvPr>
          <p:cNvSpPr/>
          <p:nvPr/>
        </p:nvSpPr>
        <p:spPr>
          <a:xfrm>
            <a:off x="1151906" y="4180114"/>
            <a:ext cx="10046525" cy="2525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723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1981200" y="1246830"/>
            <a:ext cx="8229600" cy="5371684"/>
          </a:xfrm>
        </p:spPr>
        <p:txBody>
          <a:bodyPr>
            <a:normAutofit/>
          </a:bodyPr>
          <a:lstStyle/>
          <a:p>
            <a:pPr lvl="1"/>
            <a:r>
              <a:rPr lang="en-US" dirty="0"/>
              <a:t>Nice job!  Dakota, Beverly, </a:t>
            </a:r>
            <a:r>
              <a:rPr lang="en-US" dirty="0" err="1"/>
              <a:t>Sidni</a:t>
            </a:r>
            <a:endParaRPr lang="en-US" dirty="0"/>
          </a:p>
          <a:p>
            <a:pPr lvl="1"/>
            <a:endParaRPr lang="en-US" dirty="0"/>
          </a:p>
          <a:p>
            <a:pPr lvl="2"/>
            <a:endParaRPr lang="en-US" dirty="0"/>
          </a:p>
          <a:p>
            <a:pPr lvl="1"/>
            <a:r>
              <a:rPr lang="en-US" dirty="0"/>
              <a:t>May 1—Start at 10:00 am</a:t>
            </a:r>
          </a:p>
          <a:p>
            <a:pPr lvl="2"/>
            <a:r>
              <a:rPr lang="en-US" dirty="0"/>
              <a:t>Brody</a:t>
            </a:r>
          </a:p>
          <a:p>
            <a:pPr lvl="2"/>
            <a:r>
              <a:rPr lang="en-US" dirty="0" err="1"/>
              <a:t>Dayo</a:t>
            </a:r>
            <a:endParaRPr lang="en-US" dirty="0"/>
          </a:p>
          <a:p>
            <a:pPr lvl="2"/>
            <a:r>
              <a:rPr lang="en-US" dirty="0"/>
              <a:t>Shyla</a:t>
            </a:r>
          </a:p>
          <a:p>
            <a:pPr lvl="2"/>
            <a:r>
              <a:rPr lang="en-US" dirty="0"/>
              <a:t>Zach</a:t>
            </a:r>
          </a:p>
          <a:p>
            <a:pPr lvl="1"/>
            <a:endParaRPr lang="en-US" dirty="0"/>
          </a:p>
          <a:p>
            <a:pPr lvl="1"/>
            <a:endParaRPr lang="en-US" dirty="0"/>
          </a:p>
          <a:p>
            <a:pPr lvl="1"/>
            <a:endParaRPr lang="en-US" dirty="0"/>
          </a:p>
          <a:p>
            <a:pPr lvl="1"/>
            <a:r>
              <a:rPr lang="en-US" dirty="0"/>
              <a:t>No Class Friday---Family trip to see my daughter run in South Dakota.  Please nap or study during regular class time.</a:t>
            </a:r>
          </a:p>
          <a:p>
            <a:pPr marL="457200" lvl="1" indent="0">
              <a:buNone/>
            </a:pPr>
            <a:endParaRPr lang="en-US" dirty="0"/>
          </a:p>
        </p:txBody>
      </p:sp>
    </p:spTree>
    <p:extLst>
      <p:ext uri="{BB962C8B-B14F-4D97-AF65-F5344CB8AC3E}">
        <p14:creationId xmlns:p14="http://schemas.microsoft.com/office/powerpoint/2010/main" val="3252516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844E-2AA3-174E-84F8-5C34846C9FE9}"/>
              </a:ext>
            </a:extLst>
          </p:cNvPr>
          <p:cNvSpPr>
            <a:spLocks noGrp="1"/>
          </p:cNvSpPr>
          <p:nvPr>
            <p:ph type="title"/>
          </p:nvPr>
        </p:nvSpPr>
        <p:spPr/>
        <p:txBody>
          <a:bodyPr/>
          <a:lstStyle/>
          <a:p>
            <a:r>
              <a:rPr lang="en-US" dirty="0"/>
              <a:t>Translation repression</a:t>
            </a:r>
          </a:p>
        </p:txBody>
      </p:sp>
      <p:sp>
        <p:nvSpPr>
          <p:cNvPr id="3" name="Content Placeholder 2">
            <a:extLst>
              <a:ext uri="{FF2B5EF4-FFF2-40B4-BE49-F238E27FC236}">
                <a16:creationId xmlns:a16="http://schemas.microsoft.com/office/drawing/2014/main" id="{A5928917-B984-3C40-ABAF-E09C57A3E70C}"/>
              </a:ext>
            </a:extLst>
          </p:cNvPr>
          <p:cNvSpPr>
            <a:spLocks noGrp="1"/>
          </p:cNvSpPr>
          <p:nvPr>
            <p:ph idx="1"/>
          </p:nvPr>
        </p:nvSpPr>
        <p:spPr/>
        <p:txBody>
          <a:bodyPr>
            <a:normAutofit fontScale="92500" lnSpcReduction="20000"/>
          </a:bodyPr>
          <a:lstStyle/>
          <a:p>
            <a:r>
              <a:rPr lang="en-US" dirty="0"/>
              <a:t>As you’ve seen/heard, mRNA in the cytoplasm is available for translation, unless translation is regulated.  </a:t>
            </a:r>
          </a:p>
          <a:p>
            <a:endParaRPr lang="en-US" dirty="0"/>
          </a:p>
          <a:p>
            <a:pPr marL="0" indent="0">
              <a:buNone/>
            </a:pPr>
            <a:r>
              <a:rPr lang="en-US" dirty="0"/>
              <a:t>Translation regulation, then,  primarily involves different mechanisms of translation repression.</a:t>
            </a:r>
          </a:p>
          <a:p>
            <a:pPr marL="0" indent="0">
              <a:buNone/>
            </a:pPr>
            <a:r>
              <a:rPr lang="en-US" dirty="0"/>
              <a:t>For example:</a:t>
            </a:r>
          </a:p>
          <a:p>
            <a:pPr marL="0" indent="0">
              <a:buNone/>
            </a:pPr>
            <a:endParaRPr lang="en-US" dirty="0"/>
          </a:p>
          <a:p>
            <a:pPr marL="0" indent="0">
              <a:buNone/>
            </a:pPr>
            <a:r>
              <a:rPr lang="en-US" dirty="0"/>
              <a:t>	translation initiation repression</a:t>
            </a:r>
          </a:p>
          <a:p>
            <a:pPr marL="0" indent="0">
              <a:buNone/>
            </a:pPr>
            <a:r>
              <a:rPr lang="en-US" dirty="0"/>
              <a:t>	translation elongation repression</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2420653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BD0F-9E36-6442-B174-F281EACB72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54833BF-44BB-0B48-9A1D-A13D9BAE3BC8}"/>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BED03A77-6BA0-6B4F-9CD3-DD78717711DE}"/>
              </a:ext>
            </a:extLst>
          </p:cNvPr>
          <p:cNvPicPr>
            <a:picLocks noChangeAspect="1"/>
          </p:cNvPicPr>
          <p:nvPr/>
        </p:nvPicPr>
        <p:blipFill>
          <a:blip r:embed="rId2"/>
          <a:stretch>
            <a:fillRect/>
          </a:stretch>
        </p:blipFill>
        <p:spPr>
          <a:xfrm>
            <a:off x="1549400" y="152400"/>
            <a:ext cx="9093200" cy="6553200"/>
          </a:xfrm>
          <a:prstGeom prst="rect">
            <a:avLst/>
          </a:prstGeom>
        </p:spPr>
      </p:pic>
    </p:spTree>
    <p:extLst>
      <p:ext uri="{BB962C8B-B14F-4D97-AF65-F5344CB8AC3E}">
        <p14:creationId xmlns:p14="http://schemas.microsoft.com/office/powerpoint/2010/main" val="1830335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77AE-FFD6-DF4E-81B4-78093BE94A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FDEFCA-CB92-A747-9666-2FB7829488A6}"/>
              </a:ext>
            </a:extLst>
          </p:cNvPr>
          <p:cNvSpPr>
            <a:spLocks noGrp="1"/>
          </p:cNvSpPr>
          <p:nvPr>
            <p:ph idx="1"/>
          </p:nvPr>
        </p:nvSpPr>
        <p:spPr/>
        <p:txBody>
          <a:bodyPr/>
          <a:lstStyle/>
          <a:p>
            <a:r>
              <a:rPr lang="en-US" dirty="0"/>
              <a:t>Recall, both prokaryotes and eukaryotes require protein factors for translation initiation as well as translation elongation.  Depletion or inactivation of these proteins diminish the efficiency of translation initiation and/or elongation.</a:t>
            </a:r>
          </a:p>
          <a:p>
            <a:endParaRPr lang="en-US" dirty="0"/>
          </a:p>
          <a:p>
            <a:r>
              <a:rPr lang="en-US" dirty="0"/>
              <a:t>Great example of translation regulation is in hemoglobin production in </a:t>
            </a:r>
            <a:r>
              <a:rPr lang="en-US" dirty="0" err="1"/>
              <a:t>rbcs</a:t>
            </a:r>
            <a:r>
              <a:rPr lang="en-US" dirty="0"/>
              <a:t>.   Developing </a:t>
            </a:r>
            <a:r>
              <a:rPr lang="en-US" dirty="0" err="1"/>
              <a:t>rbcs</a:t>
            </a:r>
            <a:r>
              <a:rPr lang="en-US" dirty="0"/>
              <a:t> make mostly hemoglobin and few other proteins.  But without iron/</a:t>
            </a:r>
            <a:r>
              <a:rPr lang="en-US" dirty="0" err="1"/>
              <a:t>heme</a:t>
            </a:r>
            <a:r>
              <a:rPr lang="en-US" dirty="0"/>
              <a:t> there is no point in making hemoglobin.  </a:t>
            </a:r>
            <a:r>
              <a:rPr lang="en-US" dirty="0" err="1"/>
              <a:t>Translaton</a:t>
            </a:r>
            <a:r>
              <a:rPr lang="en-US" dirty="0"/>
              <a:t> of the hemoglobin </a:t>
            </a:r>
            <a:r>
              <a:rPr lang="en-US" dirty="0">
                <a:latin typeface="Symbol" pitchFamily="2" charset="2"/>
              </a:rPr>
              <a:t>a</a:t>
            </a:r>
            <a:r>
              <a:rPr lang="en-US" dirty="0"/>
              <a:t> and </a:t>
            </a:r>
            <a:r>
              <a:rPr lang="en-US" dirty="0">
                <a:latin typeface="Symbol" pitchFamily="2" charset="2"/>
              </a:rPr>
              <a:t>b</a:t>
            </a:r>
            <a:r>
              <a:rPr lang="en-US" dirty="0"/>
              <a:t> mRNAs is inhibited.  How?</a:t>
            </a:r>
          </a:p>
        </p:txBody>
      </p:sp>
    </p:spTree>
    <p:extLst>
      <p:ext uri="{BB962C8B-B14F-4D97-AF65-F5344CB8AC3E}">
        <p14:creationId xmlns:p14="http://schemas.microsoft.com/office/powerpoint/2010/main" val="2754947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1434-560B-3143-84C8-6BB2FD3C6E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2B9A79-430A-EE4C-B412-5724D504036E}"/>
              </a:ext>
            </a:extLst>
          </p:cNvPr>
          <p:cNvSpPr>
            <a:spLocks noGrp="1"/>
          </p:cNvSpPr>
          <p:nvPr>
            <p:ph idx="1"/>
          </p:nvPr>
        </p:nvSpPr>
        <p:spPr/>
        <p:txBody>
          <a:bodyPr>
            <a:normAutofit lnSpcReduction="10000"/>
          </a:bodyPr>
          <a:lstStyle/>
          <a:p>
            <a:r>
              <a:rPr lang="en-US" dirty="0"/>
              <a:t>Regulation is at the level of an important initiation factor eIF-2-a.</a:t>
            </a:r>
          </a:p>
          <a:p>
            <a:endParaRPr lang="en-US" dirty="0"/>
          </a:p>
          <a:p>
            <a:r>
              <a:rPr lang="en-US" dirty="0"/>
              <a:t>A </a:t>
            </a:r>
            <a:r>
              <a:rPr lang="en-US" dirty="0" err="1"/>
              <a:t>heme</a:t>
            </a:r>
            <a:r>
              <a:rPr lang="en-US" dirty="0"/>
              <a:t> sensitive factor called HCR is a kinase that phosphorylates eIF-2-a.  (HCR is only active in the absence of </a:t>
            </a:r>
            <a:r>
              <a:rPr lang="en-US" dirty="0" err="1"/>
              <a:t>heme</a:t>
            </a:r>
            <a:r>
              <a:rPr lang="en-US" dirty="0"/>
              <a:t>.)  </a:t>
            </a:r>
          </a:p>
          <a:p>
            <a:r>
              <a:rPr lang="en-US" dirty="0"/>
              <a:t>The phosphorylated form of eIF-2-a binds to and inactivates eIF-2-b, which is necessary to activate  the whole eIF-2 complex by exchanging GTP for GDP---(G-protein activation).  In its in active form the eIF-2 complex can help the small ribosomal subunit bind to </a:t>
            </a:r>
            <a:r>
              <a:rPr lang="en-US" dirty="0" err="1"/>
              <a:t>tRNA</a:t>
            </a:r>
            <a:r>
              <a:rPr lang="en-US" baseline="30000" dirty="0" err="1"/>
              <a:t>met</a:t>
            </a:r>
            <a:r>
              <a:rPr lang="en-US" dirty="0"/>
              <a:t>   to initiate translation.  </a:t>
            </a:r>
          </a:p>
          <a:p>
            <a:r>
              <a:rPr lang="en-US" dirty="0"/>
              <a:t>When eIF-2-b is phosphorylated, translation initiation is inhibited. </a:t>
            </a:r>
          </a:p>
        </p:txBody>
      </p:sp>
    </p:spTree>
    <p:extLst>
      <p:ext uri="{BB962C8B-B14F-4D97-AF65-F5344CB8AC3E}">
        <p14:creationId xmlns:p14="http://schemas.microsoft.com/office/powerpoint/2010/main" val="1692392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91F2-A22A-C043-9DFA-1CB6706B25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D83C54-4DED-1B40-8325-22B5319824F5}"/>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2DD1F08E-3814-F54D-A204-85220CEF87C2}"/>
              </a:ext>
            </a:extLst>
          </p:cNvPr>
          <p:cNvPicPr>
            <a:picLocks noChangeAspect="1"/>
          </p:cNvPicPr>
          <p:nvPr/>
        </p:nvPicPr>
        <p:blipFill>
          <a:blip r:embed="rId2"/>
          <a:stretch>
            <a:fillRect/>
          </a:stretch>
        </p:blipFill>
        <p:spPr>
          <a:xfrm>
            <a:off x="1741714" y="0"/>
            <a:ext cx="8708571" cy="6858000"/>
          </a:xfrm>
          <a:prstGeom prst="rect">
            <a:avLst/>
          </a:prstGeom>
        </p:spPr>
      </p:pic>
    </p:spTree>
    <p:extLst>
      <p:ext uri="{BB962C8B-B14F-4D97-AF65-F5344CB8AC3E}">
        <p14:creationId xmlns:p14="http://schemas.microsoft.com/office/powerpoint/2010/main" val="3866793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0977-E246-8843-A289-B766152557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7B519B-BC06-AE43-BAC9-C356D4912A54}"/>
              </a:ext>
            </a:extLst>
          </p:cNvPr>
          <p:cNvSpPr>
            <a:spLocks noGrp="1"/>
          </p:cNvSpPr>
          <p:nvPr>
            <p:ph idx="1"/>
          </p:nvPr>
        </p:nvSpPr>
        <p:spPr/>
        <p:txBody>
          <a:bodyPr/>
          <a:lstStyle/>
          <a:p>
            <a:r>
              <a:rPr lang="en-US" dirty="0"/>
              <a:t>Other examples of translation control exist…most involving initiation factor activation/inactivation by other proteins.  </a:t>
            </a:r>
          </a:p>
          <a:p>
            <a:endParaRPr lang="en-US" dirty="0"/>
          </a:p>
          <a:p>
            <a:r>
              <a:rPr lang="en-US" dirty="0"/>
              <a:t>Keep in mind, most translation regulation will affect any mRNAs already made and present in the cytoplasm…not a gene-specific mechanism.</a:t>
            </a:r>
          </a:p>
        </p:txBody>
      </p:sp>
    </p:spTree>
    <p:extLst>
      <p:ext uri="{BB962C8B-B14F-4D97-AF65-F5344CB8AC3E}">
        <p14:creationId xmlns:p14="http://schemas.microsoft.com/office/powerpoint/2010/main" val="221566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650A8FCD-557B-DE40-BE95-6D95DD589AAC}"/>
              </a:ext>
            </a:extLst>
          </p:cNvPr>
          <p:cNvSpPr>
            <a:spLocks noGrp="1"/>
          </p:cNvSpPr>
          <p:nvPr>
            <p:ph type="title"/>
          </p:nvPr>
        </p:nvSpPr>
        <p:spPr/>
        <p:txBody>
          <a:bodyPr/>
          <a:lstStyle/>
          <a:p>
            <a:r>
              <a:rPr lang="en-US" altLang="en-US"/>
              <a:t>Posttranslational gene regulation</a:t>
            </a:r>
          </a:p>
        </p:txBody>
      </p:sp>
      <p:sp>
        <p:nvSpPr>
          <p:cNvPr id="39938" name="Content Placeholder 2">
            <a:extLst>
              <a:ext uri="{FF2B5EF4-FFF2-40B4-BE49-F238E27FC236}">
                <a16:creationId xmlns:a16="http://schemas.microsoft.com/office/drawing/2014/main" id="{26632915-45EF-5C4A-8D1C-8003DC049BD0}"/>
              </a:ext>
            </a:extLst>
          </p:cNvPr>
          <p:cNvSpPr>
            <a:spLocks noGrp="1"/>
          </p:cNvSpPr>
          <p:nvPr>
            <p:ph idx="1"/>
          </p:nvPr>
        </p:nvSpPr>
        <p:spPr/>
        <p:txBody>
          <a:bodyPr/>
          <a:lstStyle/>
          <a:p>
            <a:r>
              <a:rPr lang="en-US" altLang="en-US" dirty="0"/>
              <a:t>Would include virtually anything that modifies the newly translated proteins that makes it functional.</a:t>
            </a:r>
          </a:p>
          <a:p>
            <a:endParaRPr lang="en-US" altLang="en-US" dirty="0"/>
          </a:p>
          <a:p>
            <a:r>
              <a:rPr lang="en-US" altLang="en-US" dirty="0"/>
              <a:t>We discussed some post-translational modifications. </a:t>
            </a:r>
          </a:p>
          <a:p>
            <a:pPr lvl="1"/>
            <a:r>
              <a:rPr lang="en-US" altLang="en-US" dirty="0"/>
              <a:t>Trimming of the protein</a:t>
            </a:r>
          </a:p>
          <a:p>
            <a:pPr lvl="1"/>
            <a:r>
              <a:rPr lang="en-US" altLang="en-US" dirty="0"/>
              <a:t>Additions of carbohydrates, lipids, etc.</a:t>
            </a:r>
          </a:p>
        </p:txBody>
      </p:sp>
    </p:spTree>
    <p:extLst>
      <p:ext uri="{BB962C8B-B14F-4D97-AF65-F5344CB8AC3E}">
        <p14:creationId xmlns:p14="http://schemas.microsoft.com/office/powerpoint/2010/main" val="1984449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F9176F25-8830-D34A-A1E2-76E2A458FD4A}"/>
              </a:ext>
            </a:extLst>
          </p:cNvPr>
          <p:cNvSpPr>
            <a:spLocks noGrp="1"/>
          </p:cNvSpPr>
          <p:nvPr>
            <p:ph type="title"/>
          </p:nvPr>
        </p:nvSpPr>
        <p:spPr/>
        <p:txBody>
          <a:bodyPr/>
          <a:lstStyle/>
          <a:p>
            <a:r>
              <a:rPr lang="en-US" altLang="en-US"/>
              <a:t>Insulin</a:t>
            </a:r>
          </a:p>
        </p:txBody>
      </p:sp>
      <p:sp>
        <p:nvSpPr>
          <p:cNvPr id="40962" name="Content Placeholder 2">
            <a:extLst>
              <a:ext uri="{FF2B5EF4-FFF2-40B4-BE49-F238E27FC236}">
                <a16:creationId xmlns:a16="http://schemas.microsoft.com/office/drawing/2014/main" id="{A869D7D1-D720-2941-8DA8-D2403564C10C}"/>
              </a:ext>
            </a:extLst>
          </p:cNvPr>
          <p:cNvSpPr>
            <a:spLocks noGrp="1"/>
          </p:cNvSpPr>
          <p:nvPr>
            <p:ph idx="1"/>
          </p:nvPr>
        </p:nvSpPr>
        <p:spPr/>
        <p:txBody>
          <a:bodyPr/>
          <a:lstStyle/>
          <a:p>
            <a:r>
              <a:rPr lang="en-US" altLang="en-US"/>
              <a:t>One of the best examples of post-translational modifications/activation.</a:t>
            </a:r>
          </a:p>
          <a:p>
            <a:endParaRPr lang="en-US" altLang="en-US"/>
          </a:p>
          <a:p>
            <a:r>
              <a:rPr lang="en-US" altLang="en-US"/>
              <a:t>It actually undergoes multiple cleavages to produce the active form of insulin needed for blood sugar regulation.</a:t>
            </a:r>
          </a:p>
        </p:txBody>
      </p:sp>
    </p:spTree>
    <p:extLst>
      <p:ext uri="{BB962C8B-B14F-4D97-AF65-F5344CB8AC3E}">
        <p14:creationId xmlns:p14="http://schemas.microsoft.com/office/powerpoint/2010/main" val="1633706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3">
            <a:extLst>
              <a:ext uri="{FF2B5EF4-FFF2-40B4-BE49-F238E27FC236}">
                <a16:creationId xmlns:a16="http://schemas.microsoft.com/office/drawing/2014/main" id="{8E4B7C97-C40B-5445-9AA9-CB712E6B97A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l="-78560" r="-78560"/>
          <a:stretch>
            <a:fillRect/>
          </a:stretch>
        </p:blipFill>
        <p:spPr>
          <a:xfrm>
            <a:off x="1524001" y="176213"/>
            <a:ext cx="10818813" cy="5949950"/>
          </a:xfrm>
        </p:spPr>
      </p:pic>
      <p:sp>
        <p:nvSpPr>
          <p:cNvPr id="2" name="TextBox 1">
            <a:extLst>
              <a:ext uri="{FF2B5EF4-FFF2-40B4-BE49-F238E27FC236}">
                <a16:creationId xmlns:a16="http://schemas.microsoft.com/office/drawing/2014/main" id="{8B18C086-6769-3240-86FF-4BE4930012F3}"/>
              </a:ext>
            </a:extLst>
          </p:cNvPr>
          <p:cNvSpPr txBox="1"/>
          <p:nvPr/>
        </p:nvSpPr>
        <p:spPr>
          <a:xfrm>
            <a:off x="391886" y="475013"/>
            <a:ext cx="3705101" cy="646331"/>
          </a:xfrm>
          <a:prstGeom prst="rect">
            <a:avLst/>
          </a:prstGeom>
          <a:noFill/>
        </p:spPr>
        <p:txBody>
          <a:bodyPr wrap="square" rtlCol="0">
            <a:spAutoFit/>
          </a:bodyPr>
          <a:lstStyle/>
          <a:p>
            <a:r>
              <a:rPr lang="en-US" dirty="0"/>
              <a:t>Insulin is one of those proteins translated in the ER.</a:t>
            </a:r>
          </a:p>
        </p:txBody>
      </p:sp>
    </p:spTree>
    <p:extLst>
      <p:ext uri="{BB962C8B-B14F-4D97-AF65-F5344CB8AC3E}">
        <p14:creationId xmlns:p14="http://schemas.microsoft.com/office/powerpoint/2010/main" val="1283237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2B6F38EE-3FCC-E746-AA00-30FADA6663C7}"/>
              </a:ext>
            </a:extLst>
          </p:cNvPr>
          <p:cNvSpPr>
            <a:spLocks noGrp="1"/>
          </p:cNvSpPr>
          <p:nvPr>
            <p:ph type="title"/>
          </p:nvPr>
        </p:nvSpPr>
        <p:spPr/>
        <p:txBody>
          <a:bodyPr/>
          <a:lstStyle/>
          <a:p>
            <a:r>
              <a:rPr lang="en-US" altLang="en-US"/>
              <a:t>Protein stability</a:t>
            </a:r>
          </a:p>
        </p:txBody>
      </p:sp>
      <p:sp>
        <p:nvSpPr>
          <p:cNvPr id="43010" name="Content Placeholder 2">
            <a:extLst>
              <a:ext uri="{FF2B5EF4-FFF2-40B4-BE49-F238E27FC236}">
                <a16:creationId xmlns:a16="http://schemas.microsoft.com/office/drawing/2014/main" id="{A780767C-26F2-C84D-9384-30DC8E5E4623}"/>
              </a:ext>
            </a:extLst>
          </p:cNvPr>
          <p:cNvSpPr>
            <a:spLocks noGrp="1"/>
          </p:cNvSpPr>
          <p:nvPr>
            <p:ph idx="1"/>
          </p:nvPr>
        </p:nvSpPr>
        <p:spPr/>
        <p:txBody>
          <a:bodyPr/>
          <a:lstStyle/>
          <a:p>
            <a:r>
              <a:rPr lang="en-US" altLang="en-US"/>
              <a:t>If you think about it…none of the pre-translation regulation points in gene expression would be useful, if proteins were infinitely stable. ( once made, always available and active)</a:t>
            </a:r>
          </a:p>
          <a:p>
            <a:endParaRPr lang="en-US" altLang="en-US"/>
          </a:p>
          <a:p>
            <a:r>
              <a:rPr lang="en-US" altLang="en-US"/>
              <a:t>Therefore, proteins must turn over—be made, used and degraded.</a:t>
            </a:r>
          </a:p>
        </p:txBody>
      </p:sp>
    </p:spTree>
    <p:extLst>
      <p:ext uri="{BB962C8B-B14F-4D97-AF65-F5344CB8AC3E}">
        <p14:creationId xmlns:p14="http://schemas.microsoft.com/office/powerpoint/2010/main" val="1436488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sz="3200" dirty="0"/>
              <a:t>Where were we?...Gene expression regulation in Eukaryotes</a:t>
            </a:r>
            <a:br>
              <a:rPr lang="en-US" sz="3200" dirty="0"/>
            </a:br>
            <a:br>
              <a:rPr lang="en-US" sz="3200" dirty="0"/>
            </a:br>
            <a:endParaRPr lang="en-US" sz="3200" dirty="0"/>
          </a:p>
        </p:txBody>
      </p:sp>
      <p:sp>
        <p:nvSpPr>
          <p:cNvPr id="5" name="Content Placeholder 4">
            <a:extLst>
              <a:ext uri="{FF2B5EF4-FFF2-40B4-BE49-F238E27FC236}">
                <a16:creationId xmlns:a16="http://schemas.microsoft.com/office/drawing/2014/main" id="{7FEFD53F-3F3B-F84F-880E-22035EAE72DE}"/>
              </a:ext>
            </a:extLst>
          </p:cNvPr>
          <p:cNvSpPr>
            <a:spLocks noGrp="1"/>
          </p:cNvSpPr>
          <p:nvPr>
            <p:ph idx="1"/>
          </p:nvPr>
        </p:nvSpPr>
        <p:spPr>
          <a:xfrm>
            <a:off x="1981201" y="1600200"/>
            <a:ext cx="8120743" cy="5257800"/>
          </a:xfrm>
        </p:spPr>
        <p:txBody>
          <a:bodyPr>
            <a:normAutofit/>
          </a:bodyPr>
          <a:lstStyle/>
          <a:p>
            <a:pPr lvl="1"/>
            <a:endParaRPr lang="en-US" dirty="0"/>
          </a:p>
          <a:p>
            <a:pPr lvl="1"/>
            <a:endParaRPr lang="en-US" dirty="0"/>
          </a:p>
          <a:p>
            <a:pPr marL="457200" lvl="1" indent="0">
              <a:buNone/>
            </a:pPr>
            <a:endParaRPr lang="en-US" dirty="0"/>
          </a:p>
        </p:txBody>
      </p:sp>
      <p:sp>
        <p:nvSpPr>
          <p:cNvPr id="4" name="Content Placeholder 2">
            <a:extLst>
              <a:ext uri="{FF2B5EF4-FFF2-40B4-BE49-F238E27FC236}">
                <a16:creationId xmlns:a16="http://schemas.microsoft.com/office/drawing/2014/main" id="{7671F098-9A14-1D43-8D1E-868943235D04}"/>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path to active RNA and proteins takes many steps/factors.</a:t>
            </a:r>
          </a:p>
          <a:p>
            <a:pPr lvl="1"/>
            <a:r>
              <a:rPr lang="en-US" dirty="0"/>
              <a:t>Access to DNA where the gene is located</a:t>
            </a:r>
          </a:p>
          <a:p>
            <a:pPr lvl="1"/>
            <a:r>
              <a:rPr lang="en-US" dirty="0"/>
              <a:t>Transcription of the gene</a:t>
            </a:r>
          </a:p>
          <a:p>
            <a:pPr lvl="1"/>
            <a:r>
              <a:rPr lang="en-US" dirty="0"/>
              <a:t>Post transcriptional processing of the RNA transcript</a:t>
            </a:r>
          </a:p>
          <a:p>
            <a:pPr lvl="1"/>
            <a:r>
              <a:rPr lang="en-US" dirty="0"/>
              <a:t>Export from the nucleus—and mRNA stability.</a:t>
            </a:r>
          </a:p>
          <a:p>
            <a:pPr lvl="1"/>
            <a:r>
              <a:rPr lang="en-US" dirty="0"/>
              <a:t>Translation (if protein encoding gene)</a:t>
            </a:r>
          </a:p>
          <a:p>
            <a:pPr lvl="1"/>
            <a:r>
              <a:rPr lang="en-US" dirty="0"/>
              <a:t>Posttranslational modifications</a:t>
            </a:r>
          </a:p>
          <a:p>
            <a:pPr lvl="1"/>
            <a:endParaRPr lang="en-US" dirty="0"/>
          </a:p>
          <a:p>
            <a:pPr lvl="1"/>
            <a:endParaRPr lang="en-US" sz="3200" dirty="0"/>
          </a:p>
          <a:p>
            <a:pPr lvl="1"/>
            <a:r>
              <a:rPr lang="en-US" sz="3200" b="1" dirty="0"/>
              <a:t>All steps are themselves points of regulation of gene expression</a:t>
            </a:r>
          </a:p>
        </p:txBody>
      </p:sp>
    </p:spTree>
    <p:extLst>
      <p:ext uri="{BB962C8B-B14F-4D97-AF65-F5344CB8AC3E}">
        <p14:creationId xmlns:p14="http://schemas.microsoft.com/office/powerpoint/2010/main" val="3804286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33F4B2C-7E64-A54D-87BB-9D6CFA9CC6F7}"/>
              </a:ext>
            </a:extLst>
          </p:cNvPr>
          <p:cNvSpPr>
            <a:spLocks noGrp="1"/>
          </p:cNvSpPr>
          <p:nvPr>
            <p:ph type="title"/>
          </p:nvPr>
        </p:nvSpPr>
        <p:spPr/>
        <p:txBody>
          <a:bodyPr/>
          <a:lstStyle/>
          <a:p>
            <a:r>
              <a:rPr lang="en-US" altLang="en-US"/>
              <a:t>Is that regulated?</a:t>
            </a:r>
          </a:p>
        </p:txBody>
      </p:sp>
      <p:sp>
        <p:nvSpPr>
          <p:cNvPr id="44034" name="Content Placeholder 2">
            <a:extLst>
              <a:ext uri="{FF2B5EF4-FFF2-40B4-BE49-F238E27FC236}">
                <a16:creationId xmlns:a16="http://schemas.microsoft.com/office/drawing/2014/main" id="{425D4BEC-235B-DD4D-AE59-6948AABE30E9}"/>
              </a:ext>
            </a:extLst>
          </p:cNvPr>
          <p:cNvSpPr>
            <a:spLocks noGrp="1"/>
          </p:cNvSpPr>
          <p:nvPr>
            <p:ph idx="1"/>
          </p:nvPr>
        </p:nvSpPr>
        <p:spPr/>
        <p:txBody>
          <a:bodyPr/>
          <a:lstStyle/>
          <a:p>
            <a:r>
              <a:rPr lang="en-US" altLang="en-US"/>
              <a:t>Yes!   There are examples of mechanisms for both stabilizing and for destabilizing proteins.</a:t>
            </a:r>
          </a:p>
          <a:p>
            <a:endParaRPr lang="en-US" altLang="en-US"/>
          </a:p>
          <a:p>
            <a:pPr lvl="1"/>
            <a:r>
              <a:rPr lang="en-US" altLang="en-US"/>
              <a:t>i.e.  The p53 protein.  One of the most important tumor suppressor proteins, made in all cell types.  It’s considered a master regulator for cell division and it’s absence is noted in ~50% of cancer types.</a:t>
            </a:r>
          </a:p>
        </p:txBody>
      </p:sp>
    </p:spTree>
    <p:extLst>
      <p:ext uri="{BB962C8B-B14F-4D97-AF65-F5344CB8AC3E}">
        <p14:creationId xmlns:p14="http://schemas.microsoft.com/office/powerpoint/2010/main" val="622015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201B5045-BBC9-7A40-9E95-86BB6B95C598}"/>
              </a:ext>
            </a:extLst>
          </p:cNvPr>
          <p:cNvSpPr>
            <a:spLocks noGrp="1"/>
          </p:cNvSpPr>
          <p:nvPr>
            <p:ph type="title"/>
          </p:nvPr>
        </p:nvSpPr>
        <p:spPr/>
        <p:txBody>
          <a:bodyPr/>
          <a:lstStyle/>
          <a:p>
            <a:endParaRPr lang="en-US" altLang="en-US"/>
          </a:p>
        </p:txBody>
      </p:sp>
      <p:sp>
        <p:nvSpPr>
          <p:cNvPr id="45058" name="Content Placeholder 2">
            <a:extLst>
              <a:ext uri="{FF2B5EF4-FFF2-40B4-BE49-F238E27FC236}">
                <a16:creationId xmlns:a16="http://schemas.microsoft.com/office/drawing/2014/main" id="{49BAADDD-0CED-8D45-A7D4-46D788774F1A}"/>
              </a:ext>
            </a:extLst>
          </p:cNvPr>
          <p:cNvSpPr>
            <a:spLocks noGrp="1"/>
          </p:cNvSpPr>
          <p:nvPr>
            <p:ph idx="1"/>
          </p:nvPr>
        </p:nvSpPr>
        <p:spPr>
          <a:xfrm>
            <a:off x="1981200" y="1600200"/>
            <a:ext cx="8229600" cy="4838700"/>
          </a:xfrm>
        </p:spPr>
        <p:txBody>
          <a:bodyPr/>
          <a:lstStyle/>
          <a:p>
            <a:r>
              <a:rPr lang="en-US" altLang="en-US"/>
              <a:t>P53 is needed to stop cell division in cells that have DNA damage and in certain instances p53 induces apoptosis in badly damaged cells.</a:t>
            </a:r>
          </a:p>
          <a:p>
            <a:endParaRPr lang="en-US" altLang="en-US"/>
          </a:p>
          <a:p>
            <a:r>
              <a:rPr lang="en-US" altLang="en-US"/>
              <a:t>In cells that aren’t damaged, p53 is not needed and high levels of active p53 actually harm the cell/organism.</a:t>
            </a:r>
          </a:p>
          <a:p>
            <a:r>
              <a:rPr lang="en-US" altLang="en-US"/>
              <a:t>P53 is regulated by post-translational activation and stability mechanism</a:t>
            </a:r>
          </a:p>
        </p:txBody>
      </p:sp>
    </p:spTree>
    <p:extLst>
      <p:ext uri="{BB962C8B-B14F-4D97-AF65-F5344CB8AC3E}">
        <p14:creationId xmlns:p14="http://schemas.microsoft.com/office/powerpoint/2010/main" val="4179357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8070EC1-04C0-3347-A1D6-52FE653FE0B0}"/>
              </a:ext>
            </a:extLst>
          </p:cNvPr>
          <p:cNvSpPr>
            <a:spLocks noGrp="1"/>
          </p:cNvSpPr>
          <p:nvPr>
            <p:ph type="title"/>
          </p:nvPr>
        </p:nvSpPr>
        <p:spPr/>
        <p:txBody>
          <a:bodyPr/>
          <a:lstStyle/>
          <a:p>
            <a:endParaRPr lang="en-US" altLang="en-US"/>
          </a:p>
        </p:txBody>
      </p:sp>
      <p:sp>
        <p:nvSpPr>
          <p:cNvPr id="46082" name="Content Placeholder 2">
            <a:extLst>
              <a:ext uri="{FF2B5EF4-FFF2-40B4-BE49-F238E27FC236}">
                <a16:creationId xmlns:a16="http://schemas.microsoft.com/office/drawing/2014/main" id="{1F36B589-CB80-5C48-8207-334C368F448A}"/>
              </a:ext>
            </a:extLst>
          </p:cNvPr>
          <p:cNvSpPr>
            <a:spLocks noGrp="1"/>
          </p:cNvSpPr>
          <p:nvPr>
            <p:ph idx="1"/>
          </p:nvPr>
        </p:nvSpPr>
        <p:spPr/>
        <p:txBody>
          <a:bodyPr/>
          <a:lstStyle/>
          <a:p>
            <a:r>
              <a:rPr lang="en-US" altLang="en-US"/>
              <a:t>In normal cells, with no DNA damage or other stresses, a protein called Mdm2 binds to p53 keeping it inactive as well as promoting binding of another protein---</a:t>
            </a:r>
            <a:r>
              <a:rPr lang="en-US" altLang="en-US" b="1" i="1"/>
              <a:t>ubiquitin</a:t>
            </a:r>
            <a:r>
              <a:rPr lang="en-US" altLang="en-US"/>
              <a:t>.</a:t>
            </a:r>
          </a:p>
          <a:p>
            <a:endParaRPr lang="en-US" altLang="en-US"/>
          </a:p>
          <a:p>
            <a:r>
              <a:rPr lang="en-US" altLang="en-US"/>
              <a:t>Ubiquitin, when bound to proteins, marks those proteins for digestion with proteases.</a:t>
            </a:r>
          </a:p>
        </p:txBody>
      </p:sp>
    </p:spTree>
    <p:extLst>
      <p:ext uri="{BB962C8B-B14F-4D97-AF65-F5344CB8AC3E}">
        <p14:creationId xmlns:p14="http://schemas.microsoft.com/office/powerpoint/2010/main" val="2812383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B1943726-04CF-FB43-9DAF-BB2ED42BF727}"/>
              </a:ext>
            </a:extLst>
          </p:cNvPr>
          <p:cNvSpPr>
            <a:spLocks noGrp="1"/>
          </p:cNvSpPr>
          <p:nvPr>
            <p:ph type="title"/>
          </p:nvPr>
        </p:nvSpPr>
        <p:spPr/>
        <p:txBody>
          <a:bodyPr/>
          <a:lstStyle/>
          <a:p>
            <a:endParaRPr lang="en-US" altLang="en-US"/>
          </a:p>
        </p:txBody>
      </p:sp>
      <p:sp>
        <p:nvSpPr>
          <p:cNvPr id="47106" name="Content Placeholder 2">
            <a:extLst>
              <a:ext uri="{FF2B5EF4-FFF2-40B4-BE49-F238E27FC236}">
                <a16:creationId xmlns:a16="http://schemas.microsoft.com/office/drawing/2014/main" id="{0FC984F1-5A44-DF4A-8310-C902437821AA}"/>
              </a:ext>
            </a:extLst>
          </p:cNvPr>
          <p:cNvSpPr>
            <a:spLocks noGrp="1"/>
          </p:cNvSpPr>
          <p:nvPr>
            <p:ph idx="1"/>
          </p:nvPr>
        </p:nvSpPr>
        <p:spPr/>
        <p:txBody>
          <a:bodyPr/>
          <a:lstStyle/>
          <a:p>
            <a:r>
              <a:rPr lang="en-US" altLang="en-US" dirty="0"/>
              <a:t>In times of cellular stress, or when DNA damage is detected, Mdm2 is phosphorylated, resulting in the release of p53---so that p53 can induce cell repair or apoptosis.</a:t>
            </a:r>
          </a:p>
          <a:p>
            <a:endParaRPr lang="en-US" altLang="en-US" dirty="0"/>
          </a:p>
          <a:p>
            <a:r>
              <a:rPr lang="en-US" altLang="en-US" dirty="0"/>
              <a:t>Interestingly, as p53 accumulates, it acts as a transcription factor for Mdm2 gene---so that activity of p53 is not sustained too long.  P53 induces the transcription of its inhibitor! </a:t>
            </a:r>
          </a:p>
          <a:p>
            <a:endParaRPr lang="en-US" altLang="en-US" dirty="0"/>
          </a:p>
        </p:txBody>
      </p:sp>
    </p:spTree>
    <p:extLst>
      <p:ext uri="{BB962C8B-B14F-4D97-AF65-F5344CB8AC3E}">
        <p14:creationId xmlns:p14="http://schemas.microsoft.com/office/powerpoint/2010/main" val="3783600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79E7860-EFE0-3F47-AC42-06E5BA4D18E6}"/>
              </a:ext>
            </a:extLst>
          </p:cNvPr>
          <p:cNvSpPr>
            <a:spLocks noGrp="1"/>
          </p:cNvSpPr>
          <p:nvPr>
            <p:ph type="title"/>
          </p:nvPr>
        </p:nvSpPr>
        <p:spPr/>
        <p:txBody>
          <a:bodyPr/>
          <a:lstStyle/>
          <a:p>
            <a:endParaRPr lang="en-US" altLang="en-US"/>
          </a:p>
        </p:txBody>
      </p:sp>
      <p:pic>
        <p:nvPicPr>
          <p:cNvPr id="48130" name="Content Placeholder 3">
            <a:extLst>
              <a:ext uri="{FF2B5EF4-FFF2-40B4-BE49-F238E27FC236}">
                <a16:creationId xmlns:a16="http://schemas.microsoft.com/office/drawing/2014/main" id="{EC5C60A4-EABB-D44F-A01D-91002C4F9A7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162" r="-3162"/>
          <a:stretch>
            <a:fillRect/>
          </a:stretch>
        </p:blipFill>
        <p:spPr/>
      </p:pic>
    </p:spTree>
    <p:extLst>
      <p:ext uri="{BB962C8B-B14F-4D97-AF65-F5344CB8AC3E}">
        <p14:creationId xmlns:p14="http://schemas.microsoft.com/office/powerpoint/2010/main" val="4227138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F896A8B-433E-684B-A51C-AE5B81E41725}"/>
              </a:ext>
            </a:extLst>
          </p:cNvPr>
          <p:cNvSpPr>
            <a:spLocks noGrp="1"/>
          </p:cNvSpPr>
          <p:nvPr>
            <p:ph type="title"/>
          </p:nvPr>
        </p:nvSpPr>
        <p:spPr/>
        <p:txBody>
          <a:bodyPr/>
          <a:lstStyle/>
          <a:p>
            <a:r>
              <a:rPr lang="en-US" altLang="en-US"/>
              <a:t>Ubiquitin</a:t>
            </a:r>
            <a:br>
              <a:rPr lang="en-US" altLang="en-US"/>
            </a:br>
            <a:endParaRPr lang="en-US" altLang="en-US"/>
          </a:p>
        </p:txBody>
      </p:sp>
      <p:sp>
        <p:nvSpPr>
          <p:cNvPr id="49154" name="Content Placeholder 2">
            <a:extLst>
              <a:ext uri="{FF2B5EF4-FFF2-40B4-BE49-F238E27FC236}">
                <a16:creationId xmlns:a16="http://schemas.microsoft.com/office/drawing/2014/main" id="{AA5CE61C-991C-0546-B5DA-01C64682B1FA}"/>
              </a:ext>
            </a:extLst>
          </p:cNvPr>
          <p:cNvSpPr>
            <a:spLocks noGrp="1"/>
          </p:cNvSpPr>
          <p:nvPr>
            <p:ph idx="1"/>
          </p:nvPr>
        </p:nvSpPr>
        <p:spPr/>
        <p:txBody>
          <a:bodyPr/>
          <a:lstStyle/>
          <a:p>
            <a:r>
              <a:rPr lang="en-US" altLang="en-US"/>
              <a:t>P53 is not, by any means, the only protein that is marked for destruction by ubiquitin.  As you may have guessed, ubiquitin is a </a:t>
            </a:r>
            <a:r>
              <a:rPr lang="en-US" altLang="en-US" i="1"/>
              <a:t>ubiquitous </a:t>
            </a:r>
            <a:r>
              <a:rPr lang="en-US" altLang="en-US"/>
              <a:t>protein in cells.   It’s general role is protein turn over….making sure proteins don’t linger longer than needed.</a:t>
            </a:r>
          </a:p>
          <a:p>
            <a:r>
              <a:rPr lang="en-US" altLang="en-US">
                <a:hlinkClick r:id="rId2"/>
              </a:rPr>
              <a:t>http://en.wikipedia.org/wiki/Ubiquitin</a:t>
            </a:r>
            <a:endParaRPr lang="en-US" altLang="en-US"/>
          </a:p>
          <a:p>
            <a:endParaRPr lang="en-US" altLang="en-US"/>
          </a:p>
        </p:txBody>
      </p:sp>
    </p:spTree>
    <p:extLst>
      <p:ext uri="{BB962C8B-B14F-4D97-AF65-F5344CB8AC3E}">
        <p14:creationId xmlns:p14="http://schemas.microsoft.com/office/powerpoint/2010/main" val="3772577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BBD3FE21-95C4-0C42-8147-62C2F6A13C7C}"/>
              </a:ext>
            </a:extLst>
          </p:cNvPr>
          <p:cNvSpPr>
            <a:spLocks noGrp="1"/>
          </p:cNvSpPr>
          <p:nvPr>
            <p:ph type="title"/>
          </p:nvPr>
        </p:nvSpPr>
        <p:spPr/>
        <p:txBody>
          <a:bodyPr/>
          <a:lstStyle/>
          <a:p>
            <a:endParaRPr lang="en-US" altLang="en-US"/>
          </a:p>
        </p:txBody>
      </p:sp>
      <p:sp>
        <p:nvSpPr>
          <p:cNvPr id="50178" name="Content Placeholder 2">
            <a:extLst>
              <a:ext uri="{FF2B5EF4-FFF2-40B4-BE49-F238E27FC236}">
                <a16:creationId xmlns:a16="http://schemas.microsoft.com/office/drawing/2014/main" id="{EBBF9FE9-0B5E-B140-BBD6-6E68818F8C4A}"/>
              </a:ext>
            </a:extLst>
          </p:cNvPr>
          <p:cNvSpPr>
            <a:spLocks noGrp="1"/>
          </p:cNvSpPr>
          <p:nvPr>
            <p:ph idx="1"/>
          </p:nvPr>
        </p:nvSpPr>
        <p:spPr/>
        <p:txBody>
          <a:bodyPr/>
          <a:lstStyle/>
          <a:p>
            <a:r>
              <a:rPr lang="en-US" altLang="en-US"/>
              <a:t>In a series of steps, ubiquitin is attached to proteins, which then marks those proteins for transport to a cellular structure called the </a:t>
            </a:r>
            <a:r>
              <a:rPr lang="en-US" altLang="en-US" b="1" i="1"/>
              <a:t>proteosome</a:t>
            </a:r>
            <a:r>
              <a:rPr lang="en-US" altLang="en-US"/>
              <a:t>. This is a large multiprotein complex that degrades proteins, strips of ubiquitin and recycles amino acids.</a:t>
            </a:r>
          </a:p>
        </p:txBody>
      </p:sp>
    </p:spTree>
    <p:extLst>
      <p:ext uri="{BB962C8B-B14F-4D97-AF65-F5344CB8AC3E}">
        <p14:creationId xmlns:p14="http://schemas.microsoft.com/office/powerpoint/2010/main" val="3911860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Box 4">
            <a:extLst>
              <a:ext uri="{FF2B5EF4-FFF2-40B4-BE49-F238E27FC236}">
                <a16:creationId xmlns:a16="http://schemas.microsoft.com/office/drawing/2014/main" id="{27584C79-C814-7A4D-B6A9-7ABE99909E95}"/>
              </a:ext>
            </a:extLst>
          </p:cNvPr>
          <p:cNvSpPr txBox="1">
            <a:spLocks noChangeArrowheads="1"/>
          </p:cNvSpPr>
          <p:nvPr/>
        </p:nvSpPr>
        <p:spPr bwMode="auto">
          <a:xfrm>
            <a:off x="6392863" y="6438901"/>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US" altLang="en-US"/>
          </a:p>
        </p:txBody>
      </p:sp>
      <p:pic>
        <p:nvPicPr>
          <p:cNvPr id="51202" name="Picture 5">
            <a:extLst>
              <a:ext uri="{FF2B5EF4-FFF2-40B4-BE49-F238E27FC236}">
                <a16:creationId xmlns:a16="http://schemas.microsoft.com/office/drawing/2014/main" id="{ADF526BB-D579-0D47-9FA6-8C4C9F9C9C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702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52015C1-A512-D748-8121-2CE795954F23}"/>
              </a:ext>
            </a:extLst>
          </p:cNvPr>
          <p:cNvSpPr>
            <a:spLocks noGrp="1"/>
          </p:cNvSpPr>
          <p:nvPr>
            <p:ph type="title"/>
          </p:nvPr>
        </p:nvSpPr>
        <p:spPr/>
        <p:txBody>
          <a:bodyPr/>
          <a:lstStyle/>
          <a:p>
            <a:r>
              <a:rPr lang="en-US" altLang="en-US"/>
              <a:t>Next time…</a:t>
            </a:r>
          </a:p>
        </p:txBody>
      </p:sp>
      <p:sp>
        <p:nvSpPr>
          <p:cNvPr id="52226" name="Content Placeholder 2">
            <a:extLst>
              <a:ext uri="{FF2B5EF4-FFF2-40B4-BE49-F238E27FC236}">
                <a16:creationId xmlns:a16="http://schemas.microsoft.com/office/drawing/2014/main" id="{4C729DDC-F668-0C48-B1C4-D40F850CD39B}"/>
              </a:ext>
            </a:extLst>
          </p:cNvPr>
          <p:cNvSpPr>
            <a:spLocks noGrp="1"/>
          </p:cNvSpPr>
          <p:nvPr>
            <p:ph idx="1"/>
          </p:nvPr>
        </p:nvSpPr>
        <p:spPr/>
        <p:txBody>
          <a:bodyPr/>
          <a:lstStyle/>
          <a:p>
            <a:r>
              <a:rPr lang="en-US" altLang="en-US"/>
              <a:t>We will finish up eukaryotic gene expression by starting at the beginning!  A few genes are regulated pre-transcription----at the level of the DNA.   </a:t>
            </a:r>
          </a:p>
          <a:p>
            <a:pPr lvl="1"/>
            <a:r>
              <a:rPr lang="en-US" altLang="en-US"/>
              <a:t>What?  I thought the genome/recipe was unchangeable, in terms of DNA sequence, once we inherited it.  </a:t>
            </a:r>
          </a:p>
          <a:p>
            <a:pPr lvl="1"/>
            <a:endParaRPr lang="en-US" altLang="en-US"/>
          </a:p>
          <a:p>
            <a:pPr lvl="1"/>
            <a:r>
              <a:rPr lang="en-US" altLang="en-US"/>
              <a:t>Read and be ready to discuss section 17-2</a:t>
            </a:r>
          </a:p>
        </p:txBody>
      </p:sp>
    </p:spTree>
    <p:extLst>
      <p:ext uri="{BB962C8B-B14F-4D97-AF65-F5344CB8AC3E}">
        <p14:creationId xmlns:p14="http://schemas.microsoft.com/office/powerpoint/2010/main" val="344323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9A7D-95F5-C342-8AAF-1DDEB535B9FB}"/>
              </a:ext>
            </a:extLst>
          </p:cNvPr>
          <p:cNvSpPr>
            <a:spLocks noGrp="1"/>
          </p:cNvSpPr>
          <p:nvPr>
            <p:ph type="title"/>
          </p:nvPr>
        </p:nvSpPr>
        <p:spPr/>
        <p:txBody>
          <a:bodyPr/>
          <a:lstStyle/>
          <a:p>
            <a:r>
              <a:rPr lang="en-US" dirty="0"/>
              <a:t>What have we seen?</a:t>
            </a:r>
          </a:p>
        </p:txBody>
      </p:sp>
      <p:sp>
        <p:nvSpPr>
          <p:cNvPr id="3" name="Content Placeholder 2">
            <a:extLst>
              <a:ext uri="{FF2B5EF4-FFF2-40B4-BE49-F238E27FC236}">
                <a16:creationId xmlns:a16="http://schemas.microsoft.com/office/drawing/2014/main" id="{D342D6F0-1047-584B-B272-629978279188}"/>
              </a:ext>
            </a:extLst>
          </p:cNvPr>
          <p:cNvSpPr>
            <a:spLocks noGrp="1"/>
          </p:cNvSpPr>
          <p:nvPr>
            <p:ph idx="1"/>
          </p:nvPr>
        </p:nvSpPr>
        <p:spPr/>
        <p:txBody>
          <a:bodyPr/>
          <a:lstStyle/>
          <a:p>
            <a:pPr>
              <a:buFont typeface="Wingdings" pitchFamily="2" charset="2"/>
              <a:buChar char="Ø"/>
            </a:pPr>
            <a:r>
              <a:rPr lang="en-US" dirty="0"/>
              <a:t>Increasing access to gene regulatory regions---</a:t>
            </a:r>
            <a:r>
              <a:rPr lang="en-US" dirty="0" err="1"/>
              <a:t>MyoD</a:t>
            </a:r>
            <a:r>
              <a:rPr lang="en-US" dirty="0"/>
              <a:t> can lead to </a:t>
            </a:r>
            <a:r>
              <a:rPr lang="en-US" b="1" dirty="0"/>
              <a:t>chromatin remodeling </a:t>
            </a:r>
            <a:r>
              <a:rPr lang="en-US" dirty="0"/>
              <a:t>(opening) of regulatory regions in muscle-specific genes.</a:t>
            </a:r>
          </a:p>
          <a:p>
            <a:pPr>
              <a:buFont typeface="Wingdings" pitchFamily="2" charset="2"/>
              <a:buChar char="Ø"/>
            </a:pPr>
            <a:r>
              <a:rPr lang="en-US" dirty="0"/>
              <a:t>Transcription activation—several examples</a:t>
            </a:r>
          </a:p>
          <a:p>
            <a:pPr marL="0" indent="0">
              <a:buNone/>
            </a:pPr>
            <a:r>
              <a:rPr lang="en-US" u="sng" dirty="0"/>
              <a:t>POSTTRANSCRIPTION</a:t>
            </a:r>
          </a:p>
          <a:p>
            <a:pPr>
              <a:buFont typeface="Wingdings" pitchFamily="2" charset="2"/>
              <a:buChar char="Ø"/>
            </a:pPr>
            <a:r>
              <a:rPr lang="en-US" dirty="0"/>
              <a:t>Sequence-specific mRNA destruction –RNAi,  miRNA</a:t>
            </a:r>
          </a:p>
          <a:p>
            <a:pPr>
              <a:buFont typeface="Wingdings" pitchFamily="2" charset="2"/>
              <a:buChar char="Ø"/>
            </a:pPr>
            <a:r>
              <a:rPr lang="en-US" dirty="0"/>
              <a:t>Innate differences in mRNA stability (prokaryotes vs. eukaryotes, specific mRNAs in eukaryotes.   “mRNA turnover”</a:t>
            </a:r>
          </a:p>
        </p:txBody>
      </p:sp>
    </p:spTree>
    <p:extLst>
      <p:ext uri="{BB962C8B-B14F-4D97-AF65-F5344CB8AC3E}">
        <p14:creationId xmlns:p14="http://schemas.microsoft.com/office/powerpoint/2010/main" val="2615343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08461E0-D960-CE4F-87F5-54B0B825A24A}"/>
              </a:ext>
            </a:extLst>
          </p:cNvPr>
          <p:cNvSpPr>
            <a:spLocks noGrp="1"/>
          </p:cNvSpPr>
          <p:nvPr>
            <p:ph type="title"/>
          </p:nvPr>
        </p:nvSpPr>
        <p:spPr/>
        <p:txBody>
          <a:bodyPr/>
          <a:lstStyle/>
          <a:p>
            <a:r>
              <a:rPr lang="en-US" altLang="en-US" dirty="0"/>
              <a:t>mRNA turnover</a:t>
            </a:r>
          </a:p>
        </p:txBody>
      </p:sp>
      <p:sp>
        <p:nvSpPr>
          <p:cNvPr id="3" name="Content Placeholder 2">
            <a:extLst>
              <a:ext uri="{FF2B5EF4-FFF2-40B4-BE49-F238E27FC236}">
                <a16:creationId xmlns:a16="http://schemas.microsoft.com/office/drawing/2014/main" id="{6451432E-8A92-284D-9F4D-22CB19F3B773}"/>
              </a:ext>
            </a:extLst>
          </p:cNvPr>
          <p:cNvSpPr>
            <a:spLocks noGrp="1"/>
          </p:cNvSpPr>
          <p:nvPr>
            <p:ph idx="1"/>
          </p:nvPr>
        </p:nvSpPr>
        <p:spPr/>
        <p:txBody>
          <a:bodyPr/>
          <a:lstStyle/>
          <a:p>
            <a:pPr>
              <a:buFont typeface="Arial" charset="0"/>
              <a:buChar char="•"/>
              <a:defRPr/>
            </a:pPr>
            <a:r>
              <a:rPr lang="en-US" dirty="0">
                <a:ea typeface="MS PGothic" panose="020B0600070205080204" pitchFamily="34" charset="-128"/>
              </a:rPr>
              <a:t>RNAs have a characteristic life-span called its half-life( </a:t>
            </a:r>
            <a:r>
              <a:rPr lang="en-US" i="1" dirty="0">
                <a:ea typeface="MS PGothic" panose="020B0600070205080204" pitchFamily="34" charset="-128"/>
              </a:rPr>
              <a:t>t</a:t>
            </a:r>
            <a:r>
              <a:rPr lang="en-US" baseline="-25000" dirty="0">
                <a:ea typeface="MS PGothic" panose="020B0600070205080204" pitchFamily="34" charset="-128"/>
              </a:rPr>
              <a:t>1/2</a:t>
            </a:r>
            <a:r>
              <a:rPr lang="en-US" dirty="0">
                <a:ea typeface="MS PGothic" panose="020B0600070205080204" pitchFamily="34" charset="-128"/>
              </a:rPr>
              <a:t>)</a:t>
            </a:r>
          </a:p>
          <a:p>
            <a:pPr>
              <a:buFont typeface="Arial" charset="0"/>
              <a:buChar char="•"/>
              <a:defRPr/>
            </a:pPr>
            <a:r>
              <a:rPr lang="en-US" dirty="0">
                <a:ea typeface="MS PGothic" panose="020B0600070205080204" pitchFamily="34" charset="-128"/>
              </a:rPr>
              <a:t>Different RNAs can vary considerably in </a:t>
            </a:r>
            <a:r>
              <a:rPr lang="en-US" i="1" dirty="0">
                <a:ea typeface="MS PGothic" panose="020B0600070205080204" pitchFamily="34" charset="-128"/>
              </a:rPr>
              <a:t>t</a:t>
            </a:r>
            <a:r>
              <a:rPr lang="en-US" baseline="-25000" dirty="0">
                <a:ea typeface="MS PGothic" panose="020B0600070205080204" pitchFamily="34" charset="-128"/>
              </a:rPr>
              <a:t>1/2 </a:t>
            </a:r>
            <a:r>
              <a:rPr lang="en-US" dirty="0">
                <a:ea typeface="MS PGothic" panose="020B0600070205080204" pitchFamily="34" charset="-128"/>
              </a:rPr>
              <a:t> from minutes to hours or months.</a:t>
            </a:r>
          </a:p>
          <a:p>
            <a:pPr>
              <a:buFont typeface="Arial" charset="0"/>
              <a:buChar char="•"/>
              <a:defRPr/>
            </a:pPr>
            <a:r>
              <a:rPr lang="en-US" dirty="0">
                <a:ea typeface="MS PGothic" panose="020B0600070205080204" pitchFamily="34" charset="-128"/>
              </a:rPr>
              <a:t>Some mRNA in oocytes is stable for years.</a:t>
            </a:r>
          </a:p>
          <a:p>
            <a:pPr marL="0" indent="0">
              <a:buNone/>
              <a:defRPr/>
            </a:pPr>
            <a:r>
              <a:rPr lang="en-US" dirty="0">
                <a:ea typeface="MS PGothic" panose="020B0600070205080204" pitchFamily="34" charset="-128"/>
              </a:rPr>
              <a:t>**The longer the mRNA lasts the more protein can be potentially made.</a:t>
            </a:r>
          </a:p>
          <a:p>
            <a:pPr marL="0" indent="0">
              <a:buNone/>
              <a:defRPr/>
            </a:pPr>
            <a:r>
              <a:rPr lang="en-US" dirty="0">
                <a:ea typeface="MS PGothic" panose="020B0600070205080204" pitchFamily="34" charset="-128"/>
              </a:rPr>
              <a:t>Eukaryotic mRNAs can lose stability/degrade via 3 primary mechanisms—with some of the “signals” for destruction in the 5’ and 3’ UTRs</a:t>
            </a:r>
          </a:p>
        </p:txBody>
      </p:sp>
    </p:spTree>
    <p:extLst>
      <p:ext uri="{BB962C8B-B14F-4D97-AF65-F5344CB8AC3E}">
        <p14:creationId xmlns:p14="http://schemas.microsoft.com/office/powerpoint/2010/main" val="86853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FD6FFCDD-53B3-7B48-BEB6-005216BF4E81}"/>
              </a:ext>
            </a:extLst>
          </p:cNvPr>
          <p:cNvSpPr>
            <a:spLocks noGrp="1"/>
          </p:cNvSpPr>
          <p:nvPr>
            <p:ph type="title"/>
          </p:nvPr>
        </p:nvSpPr>
        <p:spPr>
          <a:xfrm>
            <a:off x="791570" y="150125"/>
            <a:ext cx="10562230" cy="1540563"/>
          </a:xfrm>
        </p:spPr>
        <p:txBody>
          <a:bodyPr>
            <a:normAutofit fontScale="90000"/>
          </a:bodyPr>
          <a:lstStyle/>
          <a:p>
            <a:pPr algn="ctr"/>
            <a:r>
              <a:rPr lang="en-US" altLang="en-US" dirty="0"/>
              <a:t>Eukaryotic mRNA may be degraded in basically 3 ways:</a:t>
            </a:r>
            <a:br>
              <a:rPr lang="en-US" altLang="en-US" dirty="0"/>
            </a:br>
            <a:endParaRPr lang="en-US" altLang="en-US" dirty="0"/>
          </a:p>
        </p:txBody>
      </p:sp>
      <p:sp>
        <p:nvSpPr>
          <p:cNvPr id="22530" name="Content Placeholder 2">
            <a:extLst>
              <a:ext uri="{FF2B5EF4-FFF2-40B4-BE49-F238E27FC236}">
                <a16:creationId xmlns:a16="http://schemas.microsoft.com/office/drawing/2014/main" id="{583398E3-9834-0343-95B4-76ABFD570F49}"/>
              </a:ext>
            </a:extLst>
          </p:cNvPr>
          <p:cNvSpPr>
            <a:spLocks noGrp="1"/>
          </p:cNvSpPr>
          <p:nvPr>
            <p:ph idx="1"/>
          </p:nvPr>
        </p:nvSpPr>
        <p:spPr>
          <a:xfrm>
            <a:off x="1981201" y="1600200"/>
            <a:ext cx="8374063" cy="4972050"/>
          </a:xfrm>
        </p:spPr>
        <p:txBody>
          <a:bodyPr>
            <a:normAutofit lnSpcReduction="10000"/>
          </a:bodyPr>
          <a:lstStyle/>
          <a:p>
            <a:pPr marL="457200" lvl="1" indent="0">
              <a:buNone/>
            </a:pPr>
            <a:r>
              <a:rPr lang="en-US" altLang="en-US" sz="3200" b="1" dirty="0"/>
              <a:t>1.  Loss of </a:t>
            </a:r>
            <a:r>
              <a:rPr lang="en-US" altLang="en-US" sz="3200" b="1" dirty="0" err="1"/>
              <a:t>polyA</a:t>
            </a:r>
            <a:r>
              <a:rPr lang="en-US" altLang="en-US" sz="3200" b="1" dirty="0"/>
              <a:t> tail</a:t>
            </a:r>
          </a:p>
          <a:p>
            <a:pPr marL="514350" indent="-514350">
              <a:buFont typeface="Arial" panose="020B0604020202020204" pitchFamily="34" charset="0"/>
              <a:buAutoNum type="arabicPeriod" startAt="2"/>
            </a:pPr>
            <a:r>
              <a:rPr lang="en-US" altLang="en-US" b="1" dirty="0"/>
              <a:t>De-capping</a:t>
            </a:r>
            <a:r>
              <a:rPr lang="en-US" altLang="en-US" dirty="0"/>
              <a:t>—removal </a:t>
            </a:r>
            <a:r>
              <a:rPr lang="en-US" altLang="en-US" dirty="0" err="1"/>
              <a:t>fo</a:t>
            </a:r>
            <a:r>
              <a:rPr lang="en-US" altLang="en-US" dirty="0"/>
              <a:t> the 7-meG cap.  This also makes the mRNA a target for digestion by RNases from the 5’ end. </a:t>
            </a:r>
          </a:p>
          <a:p>
            <a:pPr marL="514350" indent="-514350">
              <a:buFont typeface="Arial" panose="020B0604020202020204" pitchFamily="34" charset="0"/>
              <a:buAutoNum type="arabicPeriod" startAt="2"/>
            </a:pPr>
            <a:endParaRPr lang="en-US" altLang="en-US" dirty="0"/>
          </a:p>
          <a:p>
            <a:pPr marL="514350" indent="-514350">
              <a:buFont typeface="Arial" panose="020B0604020202020204" pitchFamily="34" charset="0"/>
              <a:buAutoNum type="arabicPeriod" startAt="2"/>
            </a:pPr>
            <a:endParaRPr lang="en-US" altLang="en-US" dirty="0"/>
          </a:p>
          <a:p>
            <a:pPr marL="514350" indent="-514350">
              <a:buFont typeface="Arial" panose="020B0604020202020204" pitchFamily="34" charset="0"/>
              <a:buAutoNum type="arabicPeriod" startAt="2"/>
            </a:pPr>
            <a:endParaRPr lang="en-US" altLang="en-US" dirty="0"/>
          </a:p>
          <a:p>
            <a:pPr marL="514350" indent="-514350">
              <a:buFont typeface="Arial" panose="020B0604020202020204" pitchFamily="34" charset="0"/>
              <a:buAutoNum type="arabicPeriod" startAt="2"/>
            </a:pPr>
            <a:r>
              <a:rPr lang="en-US" altLang="en-US" b="1" dirty="0"/>
              <a:t>Cleavage internally by RNA endonucleases</a:t>
            </a:r>
            <a:r>
              <a:rPr lang="en-US" altLang="en-US" dirty="0"/>
              <a:t>.  Likewise, creating smaller RNA fragments, induces digestion by exonucleases.</a:t>
            </a:r>
          </a:p>
          <a:p>
            <a:pPr marL="457200" lvl="1" indent="0">
              <a:buNone/>
            </a:pPr>
            <a:r>
              <a:rPr lang="en-US" altLang="en-US" sz="3200" b="1" dirty="0"/>
              <a:t> </a:t>
            </a:r>
            <a:endParaRPr lang="en-US" altLang="en-US" sz="3200" dirty="0"/>
          </a:p>
        </p:txBody>
      </p:sp>
    </p:spTree>
    <p:extLst>
      <p:ext uri="{BB962C8B-B14F-4D97-AF65-F5344CB8AC3E}">
        <p14:creationId xmlns:p14="http://schemas.microsoft.com/office/powerpoint/2010/main" val="172243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A165F7A-0CBA-224F-8E02-C28E9D7458B6}"/>
              </a:ext>
            </a:extLst>
          </p:cNvPr>
          <p:cNvSpPr>
            <a:spLocks noGrp="1"/>
          </p:cNvSpPr>
          <p:nvPr>
            <p:ph type="title"/>
          </p:nvPr>
        </p:nvSpPr>
        <p:spPr>
          <a:xfrm>
            <a:off x="838200" y="365125"/>
            <a:ext cx="10515600" cy="1460500"/>
          </a:xfrm>
        </p:spPr>
        <p:txBody>
          <a:bodyPr>
            <a:normAutofit fontScale="90000"/>
          </a:bodyPr>
          <a:lstStyle/>
          <a:p>
            <a:r>
              <a:rPr lang="en-US" altLang="en-US" dirty="0"/>
              <a:t>Some aspects of mRNA turnover are linked to translation of the mRNA or levels of the mRNA’s protein product.</a:t>
            </a:r>
          </a:p>
        </p:txBody>
      </p:sp>
      <p:sp>
        <p:nvSpPr>
          <p:cNvPr id="26626" name="Content Placeholder 2">
            <a:extLst>
              <a:ext uri="{FF2B5EF4-FFF2-40B4-BE49-F238E27FC236}">
                <a16:creationId xmlns:a16="http://schemas.microsoft.com/office/drawing/2014/main" id="{A820C242-EF5B-C549-A606-A4AAD5AD33C3}"/>
              </a:ext>
            </a:extLst>
          </p:cNvPr>
          <p:cNvSpPr>
            <a:spLocks noGrp="1"/>
          </p:cNvSpPr>
          <p:nvPr>
            <p:ph idx="1"/>
          </p:nvPr>
        </p:nvSpPr>
        <p:spPr/>
        <p:txBody>
          <a:bodyPr/>
          <a:lstStyle/>
          <a:p>
            <a:endParaRPr lang="en-US" altLang="en-US" dirty="0"/>
          </a:p>
          <a:p>
            <a:r>
              <a:rPr lang="en-US" altLang="en-US" sz="3200" dirty="0"/>
              <a:t>Example –tubulin mRNA</a:t>
            </a:r>
          </a:p>
        </p:txBody>
      </p:sp>
    </p:spTree>
    <p:extLst>
      <p:ext uri="{BB962C8B-B14F-4D97-AF65-F5344CB8AC3E}">
        <p14:creationId xmlns:p14="http://schemas.microsoft.com/office/powerpoint/2010/main" val="2153233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9067F-7F57-324C-AC26-739183F74328}"/>
              </a:ext>
            </a:extLst>
          </p:cNvPr>
          <p:cNvSpPr>
            <a:spLocks noGrp="1"/>
          </p:cNvSpPr>
          <p:nvPr>
            <p:ph type="title"/>
          </p:nvPr>
        </p:nvSpPr>
        <p:spPr/>
        <p:txBody>
          <a:bodyPr/>
          <a:lstStyle/>
          <a:p>
            <a:r>
              <a:rPr lang="en-US" dirty="0"/>
              <a:t>Iron levels affect 2 mRNAs needed for Iron transport and uptake</a:t>
            </a:r>
          </a:p>
        </p:txBody>
      </p:sp>
      <p:sp>
        <p:nvSpPr>
          <p:cNvPr id="3" name="Content Placeholder 2">
            <a:extLst>
              <a:ext uri="{FF2B5EF4-FFF2-40B4-BE49-F238E27FC236}">
                <a16:creationId xmlns:a16="http://schemas.microsoft.com/office/drawing/2014/main" id="{5F60AF9B-1967-7A41-91EF-B827FCB1B98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3637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723E98DE-E3D7-574C-BF04-BC9FFB2B9985}"/>
              </a:ext>
            </a:extLst>
          </p:cNvPr>
          <p:cNvSpPr>
            <a:spLocks noGrp="1"/>
          </p:cNvSpPr>
          <p:nvPr>
            <p:ph type="title"/>
          </p:nvPr>
        </p:nvSpPr>
        <p:spPr/>
        <p:txBody>
          <a:bodyPr/>
          <a:lstStyle/>
          <a:p>
            <a:r>
              <a:rPr lang="en-US" altLang="en-US"/>
              <a:t>Cool system!</a:t>
            </a:r>
          </a:p>
        </p:txBody>
      </p:sp>
      <p:pic>
        <p:nvPicPr>
          <p:cNvPr id="37890" name="Content Placeholder 3">
            <a:extLst>
              <a:ext uri="{FF2B5EF4-FFF2-40B4-BE49-F238E27FC236}">
                <a16:creationId xmlns:a16="http://schemas.microsoft.com/office/drawing/2014/main" id="{7DBEA55A-15CB-4741-8FF9-AA96DA26D43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4892" r="-24892"/>
          <a:stretch>
            <a:fillRect/>
          </a:stretch>
        </p:blipFill>
        <p:spPr>
          <a:xfrm>
            <a:off x="-1625470" y="491321"/>
            <a:ext cx="13817470" cy="5717646"/>
          </a:xfrm>
        </p:spPr>
      </p:pic>
    </p:spTree>
    <p:extLst>
      <p:ext uri="{BB962C8B-B14F-4D97-AF65-F5344CB8AC3E}">
        <p14:creationId xmlns:p14="http://schemas.microsoft.com/office/powerpoint/2010/main" val="4017445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1763</Words>
  <Application>Microsoft Macintosh PowerPoint</Application>
  <PresentationFormat>Widescreen</PresentationFormat>
  <Paragraphs>155</Paragraphs>
  <Slides>38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MS PGothic</vt:lpstr>
      <vt:lpstr>MS PGothic</vt:lpstr>
      <vt:lpstr>Arial</vt:lpstr>
      <vt:lpstr>Calibri</vt:lpstr>
      <vt:lpstr>Calibri Light</vt:lpstr>
      <vt:lpstr>Symbol</vt:lpstr>
      <vt:lpstr>Wingdings</vt:lpstr>
      <vt:lpstr>Office Theme</vt:lpstr>
      <vt:lpstr>Molecular Biology Biol 480</vt:lpstr>
      <vt:lpstr>Announcements/Assignments </vt:lpstr>
      <vt:lpstr> Where were we?...Gene expression regulation in Eukaryotes  </vt:lpstr>
      <vt:lpstr>What have we seen?</vt:lpstr>
      <vt:lpstr>mRNA turnover</vt:lpstr>
      <vt:lpstr>Eukaryotic mRNA may be degraded in basically 3 ways: </vt:lpstr>
      <vt:lpstr>Some aspects of mRNA turnover are linked to translation of the mRNA or levels of the mRNA’s protein product.</vt:lpstr>
      <vt:lpstr>Iron levels affect 2 mRNAs needed for Iron transport and uptake</vt:lpstr>
      <vt:lpstr>Cool system!</vt:lpstr>
      <vt:lpstr> Other control points for gene expression. What happens to eukaryotic mRNA after transcription?  Usually splicing! </vt:lpstr>
      <vt:lpstr>PowerPoint Presentation</vt:lpstr>
      <vt:lpstr>PowerPoint Presentation</vt:lpstr>
      <vt:lpstr>Drosophila sex is determined by alternative splicing</vt:lpstr>
      <vt:lpstr>PowerPoint Presentation</vt:lpstr>
      <vt:lpstr>PowerPoint Presentation</vt:lpstr>
      <vt:lpstr>Translation regulation</vt:lpstr>
      <vt:lpstr>Recall….</vt:lpstr>
      <vt:lpstr>Cool system!</vt:lpstr>
      <vt:lpstr>PowerPoint Presentation</vt:lpstr>
      <vt:lpstr>Translation repression</vt:lpstr>
      <vt:lpstr>PowerPoint Presentation</vt:lpstr>
      <vt:lpstr>PowerPoint Presentation</vt:lpstr>
      <vt:lpstr>PowerPoint Presentation</vt:lpstr>
      <vt:lpstr>PowerPoint Presentation</vt:lpstr>
      <vt:lpstr>PowerPoint Presentation</vt:lpstr>
      <vt:lpstr>Posttranslational gene regulation</vt:lpstr>
      <vt:lpstr>Insulin</vt:lpstr>
      <vt:lpstr>PowerPoint Presentation</vt:lpstr>
      <vt:lpstr>Protein stability</vt:lpstr>
      <vt:lpstr>Is that regulated?</vt:lpstr>
      <vt:lpstr>PowerPoint Presentation</vt:lpstr>
      <vt:lpstr>PowerPoint Presentation</vt:lpstr>
      <vt:lpstr>PowerPoint Presentation</vt:lpstr>
      <vt:lpstr>PowerPoint Presentation</vt:lpstr>
      <vt:lpstr>Ubiquitin </vt:lpstr>
      <vt:lpstr>PowerPoint Presentation</vt:lpstr>
      <vt:lpstr>PowerPoint Presentation</vt:lpstr>
      <vt:lpstr>Next time…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51</cp:revision>
  <cp:lastPrinted>2019-04-17T18:41:40Z</cp:lastPrinted>
  <dcterms:created xsi:type="dcterms:W3CDTF">2019-04-10T10:36:55Z</dcterms:created>
  <dcterms:modified xsi:type="dcterms:W3CDTF">2019-04-24T18:39:19Z</dcterms:modified>
</cp:coreProperties>
</file>